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0" r:id="rId3"/>
    <p:sldId id="301" r:id="rId5"/>
    <p:sldId id="308" r:id="rId6"/>
    <p:sldId id="309" r:id="rId7"/>
    <p:sldId id="313" r:id="rId8"/>
    <p:sldId id="315" r:id="rId9"/>
    <p:sldId id="316" r:id="rId10"/>
    <p:sldId id="318" r:id="rId11"/>
    <p:sldId id="319" r:id="rId12"/>
    <p:sldId id="321" r:id="rId13"/>
    <p:sldId id="322" r:id="rId14"/>
    <p:sldId id="323" r:id="rId15"/>
    <p:sldId id="341" r:id="rId16"/>
    <p:sldId id="324" r:id="rId17"/>
    <p:sldId id="325" r:id="rId18"/>
    <p:sldId id="326" r:id="rId19"/>
    <p:sldId id="327" r:id="rId20"/>
    <p:sldId id="331" r:id="rId21"/>
    <p:sldId id="332" r:id="rId22"/>
    <p:sldId id="337" r:id="rId23"/>
    <p:sldId id="296" r:id="rId24"/>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108" d="100"/>
          <a:sy n="108" d="100"/>
        </p:scale>
        <p:origin x="96" y="78"/>
      </p:cViewPr>
      <p:guideLst>
        <p:guide orient="horz"/>
        <p:guide pos="39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 y="0"/>
            <a:ext cx="12192000"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9" name="组合 218"/>
          <p:cNvGrpSpPr/>
          <p:nvPr/>
        </p:nvGrpSpPr>
        <p:grpSpPr>
          <a:xfrm>
            <a:off x="4873451" y="5214147"/>
            <a:ext cx="663125" cy="663125"/>
            <a:chOff x="8125599" y="1434035"/>
            <a:chExt cx="2036802" cy="2036802"/>
          </a:xfrm>
        </p:grpSpPr>
        <p:sp>
          <p:nvSpPr>
            <p:cNvPr id="220" name="椭圆 21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28" name="组合 227"/>
          <p:cNvGrpSpPr/>
          <p:nvPr/>
        </p:nvGrpSpPr>
        <p:grpSpPr>
          <a:xfrm>
            <a:off x="6544688" y="5214147"/>
            <a:ext cx="663125" cy="663125"/>
            <a:chOff x="8125599" y="1434035"/>
            <a:chExt cx="2036802" cy="2036802"/>
          </a:xfrm>
        </p:grpSpPr>
        <p:sp>
          <p:nvSpPr>
            <p:cNvPr id="229" name="椭圆 228"/>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0" y="1929163"/>
            <a:ext cx="12218267" cy="3212976"/>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TextBox 7"/>
          <p:cNvSpPr>
            <a:spLocks noChangeArrowheads="1"/>
          </p:cNvSpPr>
          <p:nvPr/>
        </p:nvSpPr>
        <p:spPr bwMode="auto">
          <a:xfrm>
            <a:off x="1591945" y="2651760"/>
            <a:ext cx="877633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sz="2800" b="1" dirty="0" smtClean="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基于Spring多人烟花设计平台的开发与实现</a:t>
            </a:r>
            <a:endParaRPr sz="2800" b="1" dirty="0" smtClean="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4" name="矩形 3"/>
          <p:cNvSpPr>
            <a:spLocks noChangeArrowheads="1"/>
          </p:cNvSpPr>
          <p:nvPr/>
        </p:nvSpPr>
        <p:spPr bwMode="auto">
          <a:xfrm>
            <a:off x="4360824" y="4566075"/>
            <a:ext cx="135509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答辩</a:t>
            </a: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人：</a:t>
            </a:r>
            <a:r>
              <a:rPr lang="zh-CN"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胡成</a:t>
            </a:r>
            <a:endParaRPr lang="zh-CN"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529635" y="4566075"/>
            <a:ext cx="1296144"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panose="020B0604020202020204" pitchFamily="34" charset="0"/>
              <a:buNone/>
            </a:pP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导师：刘毅</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346075" y="375285"/>
            <a:ext cx="5692140" cy="1198880"/>
          </a:xfrm>
          <a:prstGeom prst="rect">
            <a:avLst/>
          </a:prstGeom>
          <a:noFill/>
          <a:ln>
            <a:noFill/>
          </a:ln>
        </p:spPr>
        <p:txBody>
          <a:bodyPr wrap="none" rtlCol="0" anchor="t">
            <a:spAutoFit/>
            <a:scene3d>
              <a:camera prst="obliqueBottomLeft"/>
              <a:lightRig rig="threePt" dir="t"/>
            </a:scene3d>
            <a:sp3d extrusionH="285750">
              <a:extrusionClr>
                <a:srgbClr val="A0D0F2"/>
              </a:extrusionClr>
            </a:sp3d>
          </a:bodyPr>
          <a:p>
            <a:pPr algn="ctr"/>
            <a:r>
              <a:rPr lang="zh-CN" altLang="en-US" sz="7200" b="1">
                <a:blipFill>
                  <a:blip r:embed="rId2"/>
                  <a:tile tx="0" ty="0" sx="100000" sy="100000" flip="none" algn="b"/>
                </a:blipFill>
                <a:effectLst>
                  <a:outerShdw blurRad="38100" dist="25400" dir="5400000" algn="ctr" rotWithShape="0">
                    <a:srgbClr val="6E747A">
                      <a:alpha val="43000"/>
                    </a:srgbClr>
                  </a:outerShdw>
                </a:effectLst>
              </a:rPr>
              <a:t>江西农业大学</a:t>
            </a:r>
            <a:endParaRPr lang="zh-CN" altLang="en-US" sz="7200" b="1">
              <a:blipFill>
                <a:blip r:embed="rId2"/>
                <a:tile tx="0" ty="0" sx="100000" sy="100000" flip="none" algn="b"/>
              </a:blipFill>
              <a:effectLst>
                <a:outerShdw blurRad="38100" dist="25400" dir="5400000" algn="ctr" rotWithShape="0">
                  <a:srgbClr val="6E747A">
                    <a:alpha val="43000"/>
                  </a:srgbClr>
                </a:outerShdw>
              </a:effectLst>
            </a:endParaRPr>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22" presetClass="entr" presetSubtype="8" fill="hold" grpId="0" nodeType="withEffect">
                                      <p:stCondLst>
                                        <p:cond delay="1500"/>
                                      </p:stCondLst>
                                      <p:childTnLst>
                                        <p:set>
                                          <p:cBhvr>
                                            <p:cTn id="19" dur="1" fill="hold">
                                              <p:stCondLst>
                                                <p:cond delay="0"/>
                                              </p:stCondLst>
                                            </p:cTn>
                                            <p:tgtEl>
                                              <p:spTgt spid="213"/>
                                            </p:tgtEl>
                                            <p:attrNameLst>
                                              <p:attrName>style.visibility</p:attrName>
                                            </p:attrNameLst>
                                          </p:cBhvr>
                                          <p:to>
                                            <p:strVal val="visible"/>
                                          </p:to>
                                        </p:set>
                                        <p:animEffect transition="in" filter="wipe(left)">
                                          <p:cBhvr>
                                            <p:cTn id="20" dur="800"/>
                                            <p:tgtEl>
                                              <p:spTgt spid="21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4"/>
                                            </p:tgtEl>
                                            <p:attrNameLst>
                                              <p:attrName>style.visibility</p:attrName>
                                            </p:attrNameLst>
                                          </p:cBhvr>
                                          <p:to>
                                            <p:strVal val="visible"/>
                                          </p:to>
                                        </p:set>
                                        <p:animEffect transition="in" filter="wipe(left)">
                                          <p:cBhvr>
                                            <p:cTn id="24" dur="500"/>
                                            <p:tgtEl>
                                              <p:spTgt spid="214"/>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215"/>
                                            </p:tgtEl>
                                            <p:attrNameLst>
                                              <p:attrName>style.visibility</p:attrName>
                                            </p:attrNameLst>
                                          </p:cBhvr>
                                          <p:to>
                                            <p:strVal val="visible"/>
                                          </p:to>
                                        </p:set>
                                        <p:animEffect transition="in" filter="wipe(left)">
                                          <p:cBhvr>
                                            <p:cTn id="28" dur="500"/>
                                            <p:tgtEl>
                                              <p:spTgt spid="215"/>
                                            </p:tgtEl>
                                          </p:cBhvr>
                                        </p:animEffect>
                                      </p:childTnLst>
                                    </p:cTn>
                                  </p:par>
                                </p:childTnLst>
                              </p:cTn>
                            </p:par>
                            <p:par>
                              <p:cTn id="29" fill="hold">
                                <p:stCondLst>
                                  <p:cond delay="3000"/>
                                </p:stCondLst>
                                <p:childTnLst>
                                  <p:par>
                                    <p:cTn id="30" presetID="2" presetClass="entr" presetSubtype="1" fill="hold" nodeType="afterEffect" p14:presetBounceEnd="53000">
                                      <p:stCondLst>
                                        <p:cond delay="0"/>
                                      </p:stCondLst>
                                      <p:childTnLst>
                                        <p:set>
                                          <p:cBhvr>
                                            <p:cTn id="31" dur="1" fill="hold">
                                              <p:stCondLst>
                                                <p:cond delay="0"/>
                                              </p:stCondLst>
                                            </p:cTn>
                                            <p:tgtEl>
                                              <p:spTgt spid="219"/>
                                            </p:tgtEl>
                                            <p:attrNameLst>
                                              <p:attrName>style.visibility</p:attrName>
                                            </p:attrNameLst>
                                          </p:cBhvr>
                                          <p:to>
                                            <p:strVal val="visible"/>
                                          </p:to>
                                        </p:set>
                                        <p:anim calcmode="lin" valueType="num" p14:bounceEnd="53000">
                                          <p:cBhvr additive="base">
                                            <p:cTn id="32" dur="750" fill="hold"/>
                                            <p:tgtEl>
                                              <p:spTgt spid="219"/>
                                            </p:tgtEl>
                                            <p:attrNameLst>
                                              <p:attrName>ppt_x</p:attrName>
                                            </p:attrNameLst>
                                          </p:cBhvr>
                                          <p:tavLst>
                                            <p:tav tm="0">
                                              <p:val>
                                                <p:strVal val="#ppt_x"/>
                                              </p:val>
                                            </p:tav>
                                            <p:tav tm="100000">
                                              <p:val>
                                                <p:strVal val="#ppt_x"/>
                                              </p:val>
                                            </p:tav>
                                          </p:tavLst>
                                        </p:anim>
                                        <p:anim calcmode="lin" valueType="num" p14:bounceEnd="53000">
                                          <p:cBhvr additive="base">
                                            <p:cTn id="33" dur="750" fill="hold"/>
                                            <p:tgtEl>
                                              <p:spTgt spid="219"/>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2" presetClass="entr" presetSubtype="1" fill="hold" nodeType="afterEffect" p14:presetBounceEnd="53000">
                                      <p:stCondLst>
                                        <p:cond delay="0"/>
                                      </p:stCondLst>
                                      <p:childTnLst>
                                        <p:set>
                                          <p:cBhvr>
                                            <p:cTn id="36" dur="1" fill="hold">
                                              <p:stCondLst>
                                                <p:cond delay="0"/>
                                              </p:stCondLst>
                                            </p:cTn>
                                            <p:tgtEl>
                                              <p:spTgt spid="222"/>
                                            </p:tgtEl>
                                            <p:attrNameLst>
                                              <p:attrName>style.visibility</p:attrName>
                                            </p:attrNameLst>
                                          </p:cBhvr>
                                          <p:to>
                                            <p:strVal val="visible"/>
                                          </p:to>
                                        </p:set>
                                        <p:anim calcmode="lin" valueType="num" p14:bounceEnd="53000">
                                          <p:cBhvr additive="base">
                                            <p:cTn id="37" dur="750" fill="hold"/>
                                            <p:tgtEl>
                                              <p:spTgt spid="222"/>
                                            </p:tgtEl>
                                            <p:attrNameLst>
                                              <p:attrName>ppt_x</p:attrName>
                                            </p:attrNameLst>
                                          </p:cBhvr>
                                          <p:tavLst>
                                            <p:tav tm="0">
                                              <p:val>
                                                <p:strVal val="#ppt_x"/>
                                              </p:val>
                                            </p:tav>
                                            <p:tav tm="100000">
                                              <p:val>
                                                <p:strVal val="#ppt_x"/>
                                              </p:val>
                                            </p:tav>
                                          </p:tavLst>
                                        </p:anim>
                                        <p:anim calcmode="lin" valueType="num" p14:bounceEnd="53000">
                                          <p:cBhvr additive="base">
                                            <p:cTn id="38" dur="750" fill="hold"/>
                                            <p:tgtEl>
                                              <p:spTgt spid="222"/>
                                            </p:tgtEl>
                                            <p:attrNameLst>
                                              <p:attrName>ppt_y</p:attrName>
                                            </p:attrNameLst>
                                          </p:cBhvr>
                                          <p:tavLst>
                                            <p:tav tm="0">
                                              <p:val>
                                                <p:strVal val="0-#ppt_h/2"/>
                                              </p:val>
                                            </p:tav>
                                            <p:tav tm="100000">
                                              <p:val>
                                                <p:strVal val="#ppt_y"/>
                                              </p:val>
                                            </p:tav>
                                          </p:tavLst>
                                        </p:anim>
                                      </p:childTnLst>
                                    </p:cTn>
                                  </p:par>
                                </p:childTnLst>
                              </p:cTn>
                            </p:par>
                            <p:par>
                              <p:cTn id="39" fill="hold">
                                <p:stCondLst>
                                  <p:cond delay="5000"/>
                                </p:stCondLst>
                                <p:childTnLst>
                                  <p:par>
                                    <p:cTn id="40" presetID="2" presetClass="entr" presetSubtype="1" fill="hold" nodeType="afterEffect" p14:presetBounceEnd="53000">
                                      <p:stCondLst>
                                        <p:cond delay="0"/>
                                      </p:stCondLst>
                                      <p:childTnLst>
                                        <p:set>
                                          <p:cBhvr>
                                            <p:cTn id="41" dur="1" fill="hold">
                                              <p:stCondLst>
                                                <p:cond delay="0"/>
                                              </p:stCondLst>
                                            </p:cTn>
                                            <p:tgtEl>
                                              <p:spTgt spid="228"/>
                                            </p:tgtEl>
                                            <p:attrNameLst>
                                              <p:attrName>style.visibility</p:attrName>
                                            </p:attrNameLst>
                                          </p:cBhvr>
                                          <p:to>
                                            <p:strVal val="visible"/>
                                          </p:to>
                                        </p:set>
                                        <p:anim calcmode="lin" valueType="num" p14:bounceEnd="53000">
                                          <p:cBhvr additive="base">
                                            <p:cTn id="42" dur="750" fill="hold"/>
                                            <p:tgtEl>
                                              <p:spTgt spid="228"/>
                                            </p:tgtEl>
                                            <p:attrNameLst>
                                              <p:attrName>ppt_x</p:attrName>
                                            </p:attrNameLst>
                                          </p:cBhvr>
                                          <p:tavLst>
                                            <p:tav tm="0">
                                              <p:val>
                                                <p:strVal val="#ppt_x"/>
                                              </p:val>
                                            </p:tav>
                                            <p:tav tm="100000">
                                              <p:val>
                                                <p:strVal val="#ppt_x"/>
                                              </p:val>
                                            </p:tav>
                                          </p:tavLst>
                                        </p:anim>
                                        <p:anim calcmode="lin" valueType="num" p14:bounceEnd="53000">
                                          <p:cBhvr additive="base">
                                            <p:cTn id="43" dur="750" fill="hold"/>
                                            <p:tgtEl>
                                              <p:spTgt spid="228"/>
                                            </p:tgtEl>
                                            <p:attrNameLst>
                                              <p:attrName>ppt_y</p:attrName>
                                            </p:attrNameLst>
                                          </p:cBhvr>
                                          <p:tavLst>
                                            <p:tav tm="0">
                                              <p:val>
                                                <p:strVal val="0-#ppt_h/2"/>
                                              </p:val>
                                            </p:tav>
                                            <p:tav tm="100000">
                                              <p:val>
                                                <p:strVal val="#ppt_y"/>
                                              </p:val>
                                            </p:tav>
                                          </p:tavLst>
                                        </p:anim>
                                      </p:childTnLst>
                                    </p:cTn>
                                  </p:par>
                                </p:childTnLst>
                              </p:cTn>
                            </p:par>
                            <p:par>
                              <p:cTn id="44" fill="hold">
                                <p:stCondLst>
                                  <p:cond delay="6000"/>
                                </p:stCondLst>
                                <p:childTnLst>
                                  <p:par>
                                    <p:cTn id="45" presetID="2" presetClass="entr" presetSubtype="1" fill="hold" nodeType="afterEffect" p14:presetBounceEnd="53000">
                                      <p:stCondLst>
                                        <p:cond delay="0"/>
                                      </p:stCondLst>
                                      <p:childTnLst>
                                        <p:set>
                                          <p:cBhvr>
                                            <p:cTn id="46" dur="1" fill="hold">
                                              <p:stCondLst>
                                                <p:cond delay="0"/>
                                              </p:stCondLst>
                                            </p:cTn>
                                            <p:tgtEl>
                                              <p:spTgt spid="231"/>
                                            </p:tgtEl>
                                            <p:attrNameLst>
                                              <p:attrName>style.visibility</p:attrName>
                                            </p:attrNameLst>
                                          </p:cBhvr>
                                          <p:to>
                                            <p:strVal val="visible"/>
                                          </p:to>
                                        </p:set>
                                        <p:anim calcmode="lin" valueType="num" p14:bounceEnd="53000">
                                          <p:cBhvr additive="base">
                                            <p:cTn id="47" dur="750" fill="hold"/>
                                            <p:tgtEl>
                                              <p:spTgt spid="231"/>
                                            </p:tgtEl>
                                            <p:attrNameLst>
                                              <p:attrName>ppt_x</p:attrName>
                                            </p:attrNameLst>
                                          </p:cBhvr>
                                          <p:tavLst>
                                            <p:tav tm="0">
                                              <p:val>
                                                <p:strVal val="#ppt_x"/>
                                              </p:val>
                                            </p:tav>
                                            <p:tav tm="100000">
                                              <p:val>
                                                <p:strVal val="#ppt_x"/>
                                              </p:val>
                                            </p:tav>
                                          </p:tavLst>
                                        </p:anim>
                                        <p:anim calcmode="lin" valueType="num" p14:bounceEnd="53000">
                                          <p:cBhvr additive="base">
                                            <p:cTn id="4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3" grpId="0"/>
          <p:bldP spid="214" grpId="0"/>
          <p:bldP spid="2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22" presetClass="entr" presetSubtype="8" fill="hold" grpId="0" nodeType="withEffect">
                                      <p:stCondLst>
                                        <p:cond delay="1500"/>
                                      </p:stCondLst>
                                      <p:childTnLst>
                                        <p:set>
                                          <p:cBhvr>
                                            <p:cTn id="19" dur="1" fill="hold">
                                              <p:stCondLst>
                                                <p:cond delay="0"/>
                                              </p:stCondLst>
                                            </p:cTn>
                                            <p:tgtEl>
                                              <p:spTgt spid="213"/>
                                            </p:tgtEl>
                                            <p:attrNameLst>
                                              <p:attrName>style.visibility</p:attrName>
                                            </p:attrNameLst>
                                          </p:cBhvr>
                                          <p:to>
                                            <p:strVal val="visible"/>
                                          </p:to>
                                        </p:set>
                                        <p:animEffect transition="in" filter="wipe(left)">
                                          <p:cBhvr>
                                            <p:cTn id="20" dur="800"/>
                                            <p:tgtEl>
                                              <p:spTgt spid="21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4"/>
                                            </p:tgtEl>
                                            <p:attrNameLst>
                                              <p:attrName>style.visibility</p:attrName>
                                            </p:attrNameLst>
                                          </p:cBhvr>
                                          <p:to>
                                            <p:strVal val="visible"/>
                                          </p:to>
                                        </p:set>
                                        <p:animEffect transition="in" filter="wipe(left)">
                                          <p:cBhvr>
                                            <p:cTn id="24" dur="500"/>
                                            <p:tgtEl>
                                              <p:spTgt spid="214"/>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215"/>
                                            </p:tgtEl>
                                            <p:attrNameLst>
                                              <p:attrName>style.visibility</p:attrName>
                                            </p:attrNameLst>
                                          </p:cBhvr>
                                          <p:to>
                                            <p:strVal val="visible"/>
                                          </p:to>
                                        </p:set>
                                        <p:animEffect transition="in" filter="wipe(left)">
                                          <p:cBhvr>
                                            <p:cTn id="28" dur="500"/>
                                            <p:tgtEl>
                                              <p:spTgt spid="215"/>
                                            </p:tgtEl>
                                          </p:cBhvr>
                                        </p:animEffect>
                                      </p:childTnLst>
                                    </p:cTn>
                                  </p:par>
                                </p:childTnLst>
                              </p:cTn>
                            </p:par>
                            <p:par>
                              <p:cTn id="29" fill="hold">
                                <p:stCondLst>
                                  <p:cond delay="3000"/>
                                </p:stCondLst>
                                <p:childTnLst>
                                  <p:par>
                                    <p:cTn id="30" presetID="2" presetClass="entr" presetSubtype="1" fill="hold" nodeType="afterEffect">
                                      <p:stCondLst>
                                        <p:cond delay="0"/>
                                      </p:stCondLst>
                                      <p:childTnLst>
                                        <p:set>
                                          <p:cBhvr>
                                            <p:cTn id="31" dur="1" fill="hold">
                                              <p:stCondLst>
                                                <p:cond delay="0"/>
                                              </p:stCondLst>
                                            </p:cTn>
                                            <p:tgtEl>
                                              <p:spTgt spid="219"/>
                                            </p:tgtEl>
                                            <p:attrNameLst>
                                              <p:attrName>style.visibility</p:attrName>
                                            </p:attrNameLst>
                                          </p:cBhvr>
                                          <p:to>
                                            <p:strVal val="visible"/>
                                          </p:to>
                                        </p:set>
                                        <p:anim calcmode="lin" valueType="num">
                                          <p:cBhvr additive="base">
                                            <p:cTn id="32" dur="750" fill="hold"/>
                                            <p:tgtEl>
                                              <p:spTgt spid="219"/>
                                            </p:tgtEl>
                                            <p:attrNameLst>
                                              <p:attrName>ppt_x</p:attrName>
                                            </p:attrNameLst>
                                          </p:cBhvr>
                                          <p:tavLst>
                                            <p:tav tm="0">
                                              <p:val>
                                                <p:strVal val="#ppt_x"/>
                                              </p:val>
                                            </p:tav>
                                            <p:tav tm="100000">
                                              <p:val>
                                                <p:strVal val="#ppt_x"/>
                                              </p:val>
                                            </p:tav>
                                          </p:tavLst>
                                        </p:anim>
                                        <p:anim calcmode="lin" valueType="num">
                                          <p:cBhvr additive="base">
                                            <p:cTn id="33" dur="750" fill="hold"/>
                                            <p:tgtEl>
                                              <p:spTgt spid="219"/>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2" presetClass="entr" presetSubtype="1" fill="hold" nodeType="afterEffect">
                                      <p:stCondLst>
                                        <p:cond delay="0"/>
                                      </p:stCondLst>
                                      <p:childTnLst>
                                        <p:set>
                                          <p:cBhvr>
                                            <p:cTn id="36" dur="1" fill="hold">
                                              <p:stCondLst>
                                                <p:cond delay="0"/>
                                              </p:stCondLst>
                                            </p:cTn>
                                            <p:tgtEl>
                                              <p:spTgt spid="222"/>
                                            </p:tgtEl>
                                            <p:attrNameLst>
                                              <p:attrName>style.visibility</p:attrName>
                                            </p:attrNameLst>
                                          </p:cBhvr>
                                          <p:to>
                                            <p:strVal val="visible"/>
                                          </p:to>
                                        </p:set>
                                        <p:anim calcmode="lin" valueType="num">
                                          <p:cBhvr additive="base">
                                            <p:cTn id="37" dur="750" fill="hold"/>
                                            <p:tgtEl>
                                              <p:spTgt spid="222"/>
                                            </p:tgtEl>
                                            <p:attrNameLst>
                                              <p:attrName>ppt_x</p:attrName>
                                            </p:attrNameLst>
                                          </p:cBhvr>
                                          <p:tavLst>
                                            <p:tav tm="0">
                                              <p:val>
                                                <p:strVal val="#ppt_x"/>
                                              </p:val>
                                            </p:tav>
                                            <p:tav tm="100000">
                                              <p:val>
                                                <p:strVal val="#ppt_x"/>
                                              </p:val>
                                            </p:tav>
                                          </p:tavLst>
                                        </p:anim>
                                        <p:anim calcmode="lin" valueType="num">
                                          <p:cBhvr additive="base">
                                            <p:cTn id="38" dur="750" fill="hold"/>
                                            <p:tgtEl>
                                              <p:spTgt spid="222"/>
                                            </p:tgtEl>
                                            <p:attrNameLst>
                                              <p:attrName>ppt_y</p:attrName>
                                            </p:attrNameLst>
                                          </p:cBhvr>
                                          <p:tavLst>
                                            <p:tav tm="0">
                                              <p:val>
                                                <p:strVal val="0-#ppt_h/2"/>
                                              </p:val>
                                            </p:tav>
                                            <p:tav tm="100000">
                                              <p:val>
                                                <p:strVal val="#ppt_y"/>
                                              </p:val>
                                            </p:tav>
                                          </p:tavLst>
                                        </p:anim>
                                      </p:childTnLst>
                                    </p:cTn>
                                  </p:par>
                                </p:childTnLst>
                              </p:cTn>
                            </p:par>
                            <p:par>
                              <p:cTn id="39" fill="hold">
                                <p:stCondLst>
                                  <p:cond delay="5000"/>
                                </p:stCondLst>
                                <p:childTnLst>
                                  <p:par>
                                    <p:cTn id="40" presetID="2" presetClass="entr" presetSubtype="1" fill="hold" nodeType="afterEffect">
                                      <p:stCondLst>
                                        <p:cond delay="0"/>
                                      </p:stCondLst>
                                      <p:childTnLst>
                                        <p:set>
                                          <p:cBhvr>
                                            <p:cTn id="41" dur="1" fill="hold">
                                              <p:stCondLst>
                                                <p:cond delay="0"/>
                                              </p:stCondLst>
                                            </p:cTn>
                                            <p:tgtEl>
                                              <p:spTgt spid="228"/>
                                            </p:tgtEl>
                                            <p:attrNameLst>
                                              <p:attrName>style.visibility</p:attrName>
                                            </p:attrNameLst>
                                          </p:cBhvr>
                                          <p:to>
                                            <p:strVal val="visible"/>
                                          </p:to>
                                        </p:set>
                                        <p:anim calcmode="lin" valueType="num">
                                          <p:cBhvr additive="base">
                                            <p:cTn id="42" dur="750" fill="hold"/>
                                            <p:tgtEl>
                                              <p:spTgt spid="228"/>
                                            </p:tgtEl>
                                            <p:attrNameLst>
                                              <p:attrName>ppt_x</p:attrName>
                                            </p:attrNameLst>
                                          </p:cBhvr>
                                          <p:tavLst>
                                            <p:tav tm="0">
                                              <p:val>
                                                <p:strVal val="#ppt_x"/>
                                              </p:val>
                                            </p:tav>
                                            <p:tav tm="100000">
                                              <p:val>
                                                <p:strVal val="#ppt_x"/>
                                              </p:val>
                                            </p:tav>
                                          </p:tavLst>
                                        </p:anim>
                                        <p:anim calcmode="lin" valueType="num">
                                          <p:cBhvr additive="base">
                                            <p:cTn id="43" dur="750" fill="hold"/>
                                            <p:tgtEl>
                                              <p:spTgt spid="228"/>
                                            </p:tgtEl>
                                            <p:attrNameLst>
                                              <p:attrName>ppt_y</p:attrName>
                                            </p:attrNameLst>
                                          </p:cBhvr>
                                          <p:tavLst>
                                            <p:tav tm="0">
                                              <p:val>
                                                <p:strVal val="0-#ppt_h/2"/>
                                              </p:val>
                                            </p:tav>
                                            <p:tav tm="100000">
                                              <p:val>
                                                <p:strVal val="#ppt_y"/>
                                              </p:val>
                                            </p:tav>
                                          </p:tavLst>
                                        </p:anim>
                                      </p:childTnLst>
                                    </p:cTn>
                                  </p:par>
                                </p:childTnLst>
                              </p:cTn>
                            </p:par>
                            <p:par>
                              <p:cTn id="44" fill="hold">
                                <p:stCondLst>
                                  <p:cond delay="6000"/>
                                </p:stCondLst>
                                <p:childTnLst>
                                  <p:par>
                                    <p:cTn id="45" presetID="2" presetClass="entr" presetSubtype="1" fill="hold" nodeType="afterEffect">
                                      <p:stCondLst>
                                        <p:cond delay="0"/>
                                      </p:stCondLst>
                                      <p:childTnLst>
                                        <p:set>
                                          <p:cBhvr>
                                            <p:cTn id="46" dur="1" fill="hold">
                                              <p:stCondLst>
                                                <p:cond delay="0"/>
                                              </p:stCondLst>
                                            </p:cTn>
                                            <p:tgtEl>
                                              <p:spTgt spid="231"/>
                                            </p:tgtEl>
                                            <p:attrNameLst>
                                              <p:attrName>style.visibility</p:attrName>
                                            </p:attrNameLst>
                                          </p:cBhvr>
                                          <p:to>
                                            <p:strVal val="visible"/>
                                          </p:to>
                                        </p:set>
                                        <p:anim calcmode="lin" valueType="num">
                                          <p:cBhvr additive="base">
                                            <p:cTn id="47" dur="750" fill="hold"/>
                                            <p:tgtEl>
                                              <p:spTgt spid="231"/>
                                            </p:tgtEl>
                                            <p:attrNameLst>
                                              <p:attrName>ppt_x</p:attrName>
                                            </p:attrNameLst>
                                          </p:cBhvr>
                                          <p:tavLst>
                                            <p:tav tm="0">
                                              <p:val>
                                                <p:strVal val="#ppt_x"/>
                                              </p:val>
                                            </p:tav>
                                            <p:tav tm="100000">
                                              <p:val>
                                                <p:strVal val="#ppt_x"/>
                                              </p:val>
                                            </p:tav>
                                          </p:tavLst>
                                        </p:anim>
                                        <p:anim calcmode="lin" valueType="num">
                                          <p:cBhvr additive="base">
                                            <p:cTn id="4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3"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192"/>
          <p:cNvSpPr>
            <a:spLocks noEditPoints="1"/>
          </p:cNvSpPr>
          <p:nvPr/>
        </p:nvSpPr>
        <p:spPr bwMode="auto">
          <a:xfrm>
            <a:off x="1201043" y="2748880"/>
            <a:ext cx="1152525" cy="2724150"/>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5">
              <a:lumMod val="75000"/>
            </a:schemeClr>
          </a:solidFill>
          <a:ln>
            <a:noFill/>
          </a:ln>
          <a:effectLst/>
        </p:spPr>
        <p:txBody>
          <a:bodyPr lIns="121920" tIns="60960" rIns="121920" bIns="60960"/>
          <a:lstStyle/>
          <a:p>
            <a:pPr eaLnBrk="1" fontAlgn="auto" hangingPunct="1">
              <a:spcBef>
                <a:spcPts val="0"/>
              </a:spcBef>
              <a:spcAft>
                <a:spcPts val="0"/>
              </a:spcAft>
              <a:defRPr/>
            </a:pPr>
            <a:endParaRPr lang="id-ID" sz="2400">
              <a:solidFill>
                <a:srgbClr val="F6AC19"/>
              </a:solidFill>
              <a:latin typeface="Impact MT Std" pitchFamily="34" charset="0"/>
            </a:endParaRPr>
          </a:p>
        </p:txBody>
      </p:sp>
      <p:sp>
        <p:nvSpPr>
          <p:cNvPr id="47" name="TextBox 46"/>
          <p:cNvSpPr txBox="1"/>
          <p:nvPr/>
        </p:nvSpPr>
        <p:spPr>
          <a:xfrm>
            <a:off x="4124960" y="1501140"/>
            <a:ext cx="6937375" cy="737235"/>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b="1" dirty="0">
                <a:solidFill>
                  <a:srgbClr val="31859C"/>
                </a:solidFill>
                <a:latin typeface="Impact MT Std" pitchFamily="34" charset="0"/>
                <a:ea typeface="微软雅黑" panose="020B0503020204020204" pitchFamily="34" charset="-122"/>
              </a:rPr>
              <a:t>总的系统功能分为前端代码功能模块和后台代码功能模块</a:t>
            </a:r>
            <a:endParaRPr lang="zh-CN" altLang="en-US" b="1" dirty="0">
              <a:solidFill>
                <a:srgbClr val="31859C"/>
              </a:solidFill>
              <a:latin typeface="Impact MT Std" pitchFamily="34" charset="0"/>
              <a:ea typeface="微软雅黑" panose="020B0503020204020204" pitchFamily="34" charset="-122"/>
            </a:endParaRPr>
          </a:p>
          <a:p>
            <a:pPr eaLnBrk="1" hangingPunct="1"/>
            <a:endParaRPr lang="en-US" altLang="zh-CN" sz="1000" dirty="0">
              <a:solidFill>
                <a:srgbClr val="7F7F7F"/>
              </a:solidFill>
              <a:latin typeface="Impact MT Std" pitchFamily="34" charset="0"/>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descr="图片1"/>
          <p:cNvPicPr>
            <a:picLocks noChangeAspect="1"/>
          </p:cNvPicPr>
          <p:nvPr/>
        </p:nvPicPr>
        <p:blipFill>
          <a:blip r:embed="rId2"/>
          <a:stretch>
            <a:fillRect/>
          </a:stretch>
        </p:blipFill>
        <p:spPr>
          <a:xfrm>
            <a:off x="3994785" y="2516505"/>
            <a:ext cx="6794500" cy="318897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734156" y="3573016"/>
            <a:ext cx="2796540" cy="1260475"/>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sym typeface="+mn-ea"/>
              </a:rPr>
              <a:t>成果应用</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b="1" dirty="0">
                <a:solidFill>
                  <a:schemeClr val="accent5">
                    <a:lumMod val="60000"/>
                    <a:lumOff val="40000"/>
                  </a:schemeClr>
                </a:solidFill>
                <a:sym typeface="+mn-ea"/>
              </a:rPr>
              <a:t>THE APPLICATION</a:t>
            </a:r>
            <a:endParaRPr lang="en-US" altLang="zh-CN" sz="2800" b="1" dirty="0">
              <a:solidFill>
                <a:schemeClr val="accent5">
                  <a:lumMod val="60000"/>
                  <a:lumOff val="40000"/>
                </a:schemeClr>
              </a:solidFill>
            </a:endParaRPr>
          </a:p>
        </p:txBody>
      </p:sp>
      <p:grpSp>
        <p:nvGrpSpPr>
          <p:cNvPr id="60" name="组合 59"/>
          <p:cNvGrpSpPr/>
          <p:nvPr/>
        </p:nvGrpSpPr>
        <p:grpSpPr>
          <a:xfrm>
            <a:off x="4948944" y="4941168"/>
            <a:ext cx="1436675" cy="215265"/>
            <a:chOff x="4369395" y="3284984"/>
            <a:chExt cx="1436675" cy="215265"/>
          </a:xfrm>
        </p:grpSpPr>
        <p:sp>
          <p:nvSpPr>
            <p:cNvPr id="61"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平台</a:t>
              </a:r>
              <a:r>
                <a:rPr lang="en-US" altLang="zh-CN" sz="1400" dirty="0">
                  <a:solidFill>
                    <a:schemeClr val="accent5">
                      <a:lumMod val="60000"/>
                      <a:lumOff val="40000"/>
                    </a:schemeClr>
                  </a:solidFill>
                  <a:latin typeface="微软雅黑" panose="020B0503020204020204" pitchFamily="34" charset="-122"/>
                  <a:ea typeface="微软雅黑" panose="020B0503020204020204" pitchFamily="34" charset="-122"/>
                </a:rPr>
                <a:t>E-R</a:t>
              </a:r>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模型图</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265"/>
            <a:chOff x="4369395" y="3284984"/>
            <a:chExt cx="1436675" cy="215265"/>
          </a:xfrm>
        </p:grpSpPr>
        <p:sp>
          <p:nvSpPr>
            <p:cNvPr id="6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注册登录页面</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4945459" y="5229780"/>
            <a:ext cx="1436675" cy="215265"/>
            <a:chOff x="4369395" y="3284984"/>
            <a:chExt cx="1436675" cy="215265"/>
          </a:xfrm>
        </p:grpSpPr>
        <p:sp>
          <p:nvSpPr>
            <p:cNvPr id="7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个人中心页面</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80" name="组合 79"/>
          <p:cNvGrpSpPr/>
          <p:nvPr/>
        </p:nvGrpSpPr>
        <p:grpSpPr>
          <a:xfrm>
            <a:off x="6389104" y="5229200"/>
            <a:ext cx="1436675" cy="215265"/>
            <a:chOff x="4369395" y="3284984"/>
            <a:chExt cx="1436675" cy="215265"/>
          </a:xfrm>
        </p:grpSpPr>
        <p:sp>
          <p:nvSpPr>
            <p:cNvPr id="88"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项目页面</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4369395" y="3316401"/>
              <a:ext cx="168551" cy="168551"/>
              <a:chOff x="5005199" y="3717032"/>
              <a:chExt cx="168551" cy="168551"/>
            </a:xfrm>
          </p:grpSpPr>
          <p:sp>
            <p:nvSpPr>
              <p:cNvPr id="90" name="椭圆 8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91" name="等腰三角形 9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4948944" y="5517232"/>
            <a:ext cx="1436675" cy="215265"/>
            <a:chOff x="4369395" y="3284984"/>
            <a:chExt cx="1436675" cy="215265"/>
          </a:xfrm>
        </p:grpSpPr>
        <p:sp>
          <p:nvSpPr>
            <p:cNvPr id="104"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后台管理页面</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108" name="组合 107"/>
          <p:cNvGrpSpPr/>
          <p:nvPr/>
        </p:nvGrpSpPr>
        <p:grpSpPr>
          <a:xfrm>
            <a:off x="6389104" y="5517232"/>
            <a:ext cx="1436675" cy="215265"/>
            <a:chOff x="4369395" y="3284984"/>
            <a:chExt cx="1436675" cy="215265"/>
          </a:xfrm>
        </p:grpSpPr>
        <p:sp>
          <p:nvSpPr>
            <p:cNvPr id="109"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难点评估</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4369395" y="3316401"/>
              <a:ext cx="168551" cy="168551"/>
              <a:chOff x="5005199" y="3717032"/>
              <a:chExt cx="168551" cy="168551"/>
            </a:xfrm>
          </p:grpSpPr>
          <p:sp>
            <p:nvSpPr>
              <p:cNvPr id="111" name="椭圆 11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12" name="等腰三角形 1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50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childTnLst>
                                </p:cTn>
                              </p:par>
                              <p:par>
                                <p:cTn id="38" presetID="53" presetClass="entr" presetSubtype="16" fill="hold" nodeType="withEffect">
                                  <p:stCondLst>
                                    <p:cond delay="50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fltVal val="0"/>
                                          </p:val>
                                        </p:tav>
                                        <p:tav tm="100000">
                                          <p:val>
                                            <p:strVal val="#ppt_w"/>
                                          </p:val>
                                        </p:tav>
                                      </p:tavLst>
                                    </p:anim>
                                    <p:anim calcmode="lin" valueType="num">
                                      <p:cBhvr>
                                        <p:cTn id="41" dur="500" fill="hold"/>
                                        <p:tgtEl>
                                          <p:spTgt spid="97"/>
                                        </p:tgtEl>
                                        <p:attrNameLst>
                                          <p:attrName>ppt_h</p:attrName>
                                        </p:attrNameLst>
                                      </p:cBhvr>
                                      <p:tavLst>
                                        <p:tav tm="0">
                                          <p:val>
                                            <p:fltVal val="0"/>
                                          </p:val>
                                        </p:tav>
                                        <p:tav tm="100000">
                                          <p:val>
                                            <p:strVal val="#ppt_h"/>
                                          </p:val>
                                        </p:tav>
                                      </p:tavLst>
                                    </p:anim>
                                    <p:animEffect transition="in" filter="fade">
                                      <p:cBhvr>
                                        <p:cTn id="42" dur="500"/>
                                        <p:tgtEl>
                                          <p:spTgt spid="97"/>
                                        </p:tgtEl>
                                      </p:cBhvr>
                                    </p:animEffect>
                                  </p:childTnLst>
                                </p:cTn>
                              </p:par>
                              <p:par>
                                <p:cTn id="43" presetID="53" presetClass="entr" presetSubtype="16"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 calcmode="lin" valueType="num">
                                      <p:cBhvr>
                                        <p:cTn id="45" dur="500" fill="hold"/>
                                        <p:tgtEl>
                                          <p:spTgt spid="108"/>
                                        </p:tgtEl>
                                        <p:attrNameLst>
                                          <p:attrName>ppt_w</p:attrName>
                                        </p:attrNameLst>
                                      </p:cBhvr>
                                      <p:tavLst>
                                        <p:tav tm="0">
                                          <p:val>
                                            <p:fltVal val="0"/>
                                          </p:val>
                                        </p:tav>
                                        <p:tav tm="100000">
                                          <p:val>
                                            <p:strVal val="#ppt_w"/>
                                          </p:val>
                                        </p:tav>
                                      </p:tavLst>
                                    </p:anim>
                                    <p:anim calcmode="lin" valueType="num">
                                      <p:cBhvr>
                                        <p:cTn id="46" dur="500" fill="hold"/>
                                        <p:tgtEl>
                                          <p:spTgt spid="108"/>
                                        </p:tgtEl>
                                        <p:attrNameLst>
                                          <p:attrName>ppt_h</p:attrName>
                                        </p:attrNameLst>
                                      </p:cBhvr>
                                      <p:tavLst>
                                        <p:tav tm="0">
                                          <p:val>
                                            <p:fltVal val="0"/>
                                          </p:val>
                                        </p:tav>
                                        <p:tav tm="100000">
                                          <p:val>
                                            <p:strVal val="#ppt_h"/>
                                          </p:val>
                                        </p:tav>
                                      </p:tavLst>
                                    </p:anim>
                                    <p:animEffect transition="in" filter="fade">
                                      <p:cBhvr>
                                        <p:cTn id="47" dur="500"/>
                                        <p:tgtEl>
                                          <p:spTgt spid="10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animBg="1"/>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平台</a:t>
            </a:r>
            <a:r>
              <a:rPr lang="en-US" altLang="zh-CN" dirty="0" smtClean="0">
                <a:solidFill>
                  <a:schemeClr val="bg1"/>
                </a:solidFill>
                <a:latin typeface="微软雅黑" panose="020B0503020204020204" pitchFamily="34" charset="-122"/>
                <a:ea typeface="微软雅黑" panose="020B0503020204020204" pitchFamily="34" charset="-122"/>
              </a:rPr>
              <a:t>E-R</a:t>
            </a:r>
            <a:r>
              <a:rPr lang="zh-CN" altLang="en-US" dirty="0" smtClean="0">
                <a:solidFill>
                  <a:schemeClr val="bg1"/>
                </a:solidFill>
                <a:latin typeface="微软雅黑" panose="020B0503020204020204" pitchFamily="34" charset="-122"/>
                <a:ea typeface="微软雅黑" panose="020B0503020204020204" pitchFamily="34" charset="-122"/>
              </a:rPr>
              <a:t>模型图</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7" name="图片 6" descr="图片5"/>
          <p:cNvPicPr>
            <a:picLocks noChangeAspect="1"/>
          </p:cNvPicPr>
          <p:nvPr/>
        </p:nvPicPr>
        <p:blipFill>
          <a:blip r:embed="rId2"/>
          <a:stretch>
            <a:fillRect/>
          </a:stretch>
        </p:blipFill>
        <p:spPr>
          <a:xfrm>
            <a:off x="840740" y="948690"/>
            <a:ext cx="6305550" cy="5271770"/>
          </a:xfrm>
          <a:prstGeom prst="rect">
            <a:avLst/>
          </a:prstGeom>
        </p:spPr>
      </p:pic>
      <p:sp>
        <p:nvSpPr>
          <p:cNvPr id="8" name="TextBox 46"/>
          <p:cNvSpPr txBox="1"/>
          <p:nvPr/>
        </p:nvSpPr>
        <p:spPr>
          <a:xfrm>
            <a:off x="7459345" y="1226820"/>
            <a:ext cx="3863340" cy="3784600"/>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b="1" dirty="0">
                <a:solidFill>
                  <a:srgbClr val="31859C"/>
                </a:solidFill>
                <a:latin typeface="Impact MT Std" pitchFamily="34" charset="0"/>
                <a:ea typeface="微软雅黑" panose="020B0503020204020204" pitchFamily="34" charset="-122"/>
              </a:rPr>
              <a:t>      </a:t>
            </a:r>
            <a:r>
              <a:rPr lang="zh-CN" altLang="en-US" b="1" dirty="0">
                <a:solidFill>
                  <a:srgbClr val="31859C"/>
                </a:solidFill>
                <a:latin typeface="Impact MT Std" pitchFamily="34" charset="0"/>
                <a:ea typeface="微软雅黑" panose="020B0503020204020204" pitchFamily="34" charset="-122"/>
              </a:rPr>
              <a:t>E-R模型图是实体类之间的关系图，能够使开发人员快速了解各个类之间的关系，能够帮助数据库程序员更好的设计数据库。E-R图描写了实体间的关系，已经他们之间的比例属性的构成。</a:t>
            </a:r>
            <a:endParaRPr lang="zh-CN" altLang="en-US" b="1" dirty="0">
              <a:solidFill>
                <a:srgbClr val="31859C"/>
              </a:solidFill>
              <a:latin typeface="Impact MT Std" pitchFamily="34" charset="0"/>
              <a:ea typeface="微软雅黑" panose="020B0503020204020204" pitchFamily="34" charset="-122"/>
            </a:endParaRPr>
          </a:p>
          <a:p>
            <a:r>
              <a:rPr lang="zh-CN" altLang="en-US" b="1" dirty="0">
                <a:solidFill>
                  <a:srgbClr val="31859C"/>
                </a:solidFill>
                <a:latin typeface="Impact MT Std" pitchFamily="34" charset="0"/>
                <a:ea typeface="微软雅黑" panose="020B0503020204020204" pitchFamily="34" charset="-122"/>
              </a:rPr>
              <a:t>       当用户登录后会进行一些操作，服务器为了找到是哪个用户，所以需要用户的唯一标示ID，所以需要设计一个用户的实体类；用户开始制作的是进入设计页面，然后将作品名称，作品图片，作品介绍填好保存等操作。</a:t>
            </a:r>
            <a:endParaRPr lang="zh-CN" altLang="en-US" b="1" dirty="0">
              <a:solidFill>
                <a:srgbClr val="31859C"/>
              </a:solidFill>
              <a:latin typeface="Impact MT Std" pitchFamily="34" charset="0"/>
              <a:ea typeface="微软雅黑" panose="020B0503020204020204" pitchFamily="34" charset="-122"/>
            </a:endParaRPr>
          </a:p>
          <a:p>
            <a:pPr eaLnBrk="1" hangingPunct="1"/>
            <a:endParaRPr lang="en-US" altLang="zh-CN" sz="1000" dirty="0">
              <a:solidFill>
                <a:srgbClr val="7F7F7F"/>
              </a:solidFill>
              <a:latin typeface="Impact MT Std" pitchFamily="34" charset="0"/>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注册登录页面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descr="图片2"/>
          <p:cNvPicPr>
            <a:picLocks noChangeAspect="1"/>
          </p:cNvPicPr>
          <p:nvPr/>
        </p:nvPicPr>
        <p:blipFill>
          <a:blip r:embed="rId2"/>
          <a:stretch>
            <a:fillRect/>
          </a:stretch>
        </p:blipFill>
        <p:spPr>
          <a:xfrm>
            <a:off x="984885" y="1402715"/>
            <a:ext cx="4704080" cy="2205355"/>
          </a:xfrm>
          <a:prstGeom prst="rect">
            <a:avLst/>
          </a:prstGeom>
        </p:spPr>
      </p:pic>
      <p:sp>
        <p:nvSpPr>
          <p:cNvPr id="47" name="TextBox 46"/>
          <p:cNvSpPr txBox="1"/>
          <p:nvPr/>
        </p:nvSpPr>
        <p:spPr>
          <a:xfrm>
            <a:off x="6419850" y="1284605"/>
            <a:ext cx="4758690" cy="1845310"/>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b="1" dirty="0">
                <a:solidFill>
                  <a:srgbClr val="31859C"/>
                </a:solidFill>
                <a:latin typeface="Impact MT Std" pitchFamily="34" charset="0"/>
                <a:ea typeface="微软雅黑" panose="020B0503020204020204" pitchFamily="34" charset="-122"/>
              </a:rPr>
              <a:t>      </a:t>
            </a:r>
            <a:r>
              <a:rPr lang="zh-CN" altLang="en-US" b="1" dirty="0">
                <a:solidFill>
                  <a:srgbClr val="31859C"/>
                </a:solidFill>
                <a:latin typeface="Impact MT Std" pitchFamily="34" charset="0"/>
                <a:ea typeface="微软雅黑" panose="020B0503020204020204" pitchFamily="34" charset="-122"/>
              </a:rPr>
              <a:t>注册登录页面主要用于游客进行注册登录，然后可以进入页面。设计烟花作品、个人中心是需要登录才能执行，登录就需要注册，注册了才是本网站已经认证的账号，才能执行在本网站的一系列操作。</a:t>
            </a:r>
            <a:endParaRPr lang="zh-CN" altLang="en-US" b="1" dirty="0">
              <a:solidFill>
                <a:srgbClr val="31859C"/>
              </a:solidFill>
              <a:latin typeface="Impact MT Std" pitchFamily="34" charset="0"/>
              <a:ea typeface="微软雅黑" panose="020B0503020204020204" pitchFamily="34" charset="-122"/>
            </a:endParaRPr>
          </a:p>
          <a:p>
            <a:pPr eaLnBrk="1" hangingPunct="1"/>
            <a:endParaRPr lang="en-US" altLang="zh-CN" sz="1000" dirty="0">
              <a:solidFill>
                <a:srgbClr val="7F7F7F"/>
              </a:solidFill>
              <a:latin typeface="Impact MT Std" pitchFamily="34" charset="0"/>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pic>
        <p:nvPicPr>
          <p:cNvPr id="4" name="图片 3" descr="图片3"/>
          <p:cNvPicPr>
            <a:picLocks noChangeAspect="1"/>
          </p:cNvPicPr>
          <p:nvPr/>
        </p:nvPicPr>
        <p:blipFill>
          <a:blip r:embed="rId3"/>
          <a:stretch>
            <a:fillRect/>
          </a:stretch>
        </p:blipFill>
        <p:spPr>
          <a:xfrm>
            <a:off x="6504940" y="4001135"/>
            <a:ext cx="4588510" cy="2458085"/>
          </a:xfrm>
          <a:prstGeom prst="rect">
            <a:avLst/>
          </a:prstGeom>
        </p:spPr>
      </p:pic>
      <p:sp>
        <p:nvSpPr>
          <p:cNvPr id="6" name="TextBox 46"/>
          <p:cNvSpPr txBox="1"/>
          <p:nvPr/>
        </p:nvSpPr>
        <p:spPr>
          <a:xfrm>
            <a:off x="1134745" y="4307205"/>
            <a:ext cx="4758690" cy="1968500"/>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b="1" dirty="0">
                <a:solidFill>
                  <a:srgbClr val="31859C"/>
                </a:solidFill>
                <a:latin typeface="Impact MT Std" pitchFamily="34" charset="0"/>
                <a:ea typeface="微软雅黑" panose="020B0503020204020204" pitchFamily="34" charset="-122"/>
              </a:rPr>
              <a:t>     </a:t>
            </a:r>
            <a:r>
              <a:rPr b="1" dirty="0">
                <a:solidFill>
                  <a:srgbClr val="31859C"/>
                </a:solidFill>
                <a:latin typeface="Impact MT Std" pitchFamily="34" charset="0"/>
                <a:ea typeface="微软雅黑" panose="020B0503020204020204" pitchFamily="34" charset="-122"/>
              </a:rPr>
              <a:t>注册时用户先把重要的字段添加，符合所给的正则表达式，把用户名、密码字段通过请求传到后台Controller层，后台执行用户添加方法，添加成功返回1，失败则返回2，用户已存在返回3，前台读取相应数字进行跳转登录和报错。</a:t>
            </a:r>
            <a:endParaRPr b="1" dirty="0">
              <a:solidFill>
                <a:srgbClr val="31859C"/>
              </a:solidFill>
              <a:latin typeface="Impact MT Std" pitchFamily="34" charset="0"/>
              <a:ea typeface="微软雅黑" panose="020B0503020204020204" pitchFamily="34" charset="-122"/>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47"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个人中心页面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descr="图片4"/>
          <p:cNvPicPr>
            <a:picLocks noChangeAspect="1"/>
          </p:cNvPicPr>
          <p:nvPr/>
        </p:nvPicPr>
        <p:blipFill>
          <a:blip r:embed="rId2"/>
          <a:stretch>
            <a:fillRect/>
          </a:stretch>
        </p:blipFill>
        <p:spPr>
          <a:xfrm>
            <a:off x="726440" y="1400175"/>
            <a:ext cx="7269480" cy="4443095"/>
          </a:xfrm>
          <a:prstGeom prst="rect">
            <a:avLst/>
          </a:prstGeom>
        </p:spPr>
      </p:pic>
      <p:sp>
        <p:nvSpPr>
          <p:cNvPr id="47" name="TextBox 46"/>
          <p:cNvSpPr txBox="1"/>
          <p:nvPr/>
        </p:nvSpPr>
        <p:spPr>
          <a:xfrm>
            <a:off x="8152130" y="1400175"/>
            <a:ext cx="3026410" cy="3784600"/>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b="1" dirty="0">
                <a:solidFill>
                  <a:srgbClr val="31859C"/>
                </a:solidFill>
                <a:latin typeface="Impact MT Std" pitchFamily="34" charset="0"/>
                <a:ea typeface="微软雅黑" panose="020B0503020204020204" pitchFamily="34" charset="-122"/>
              </a:rPr>
              <a:t>    </a:t>
            </a:r>
            <a:r>
              <a:rPr b="1" dirty="0">
                <a:solidFill>
                  <a:srgbClr val="31859C"/>
                </a:solidFill>
                <a:latin typeface="Impact MT Std" pitchFamily="34" charset="0"/>
                <a:ea typeface="微软雅黑" panose="020B0503020204020204" pitchFamily="34" charset="-122"/>
              </a:rPr>
              <a:t>个人中心页面，包括了四个页面，首页、个人信息页面、个人项目页面，设计页面，用户在这些页面可以查看自己在网站上的一切信息，本次展示个人信息的完善页面，个人信息页面可以进行自己的信息的增添删除修改，包括联系方式，擅长爱好，个性签名等，让用户能实时更新，个人项目页面主要是管理自己设计的作品</a:t>
            </a:r>
            <a:r>
              <a:rPr lang="zh-CN" b="1" dirty="0">
                <a:solidFill>
                  <a:srgbClr val="31859C"/>
                </a:solidFill>
                <a:latin typeface="Impact MT Std" pitchFamily="34" charset="0"/>
                <a:ea typeface="微软雅黑" panose="020B0503020204020204" pitchFamily="34" charset="-122"/>
              </a:rPr>
              <a:t>。</a:t>
            </a:r>
            <a:endParaRPr b="1" dirty="0">
              <a:solidFill>
                <a:srgbClr val="31859C"/>
              </a:solidFill>
              <a:latin typeface="Impact MT Std" pitchFamily="34" charset="0"/>
              <a:ea typeface="微软雅黑" panose="020B0503020204020204" pitchFamily="34" charset="-122"/>
            </a:endParaRPr>
          </a:p>
          <a:p>
            <a:pPr eaLnBrk="1" hangingPunct="1"/>
            <a:endParaRPr lang="en-US" altLang="zh-CN" sz="1000" dirty="0">
              <a:solidFill>
                <a:srgbClr val="7F7F7F"/>
              </a:solidFill>
              <a:latin typeface="Impact MT Std" pitchFamily="34" charset="0"/>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项目页面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descr="222"/>
          <p:cNvPicPr>
            <a:picLocks noChangeAspect="1"/>
          </p:cNvPicPr>
          <p:nvPr/>
        </p:nvPicPr>
        <p:blipFill>
          <a:blip r:embed="rId2"/>
          <a:stretch>
            <a:fillRect/>
          </a:stretch>
        </p:blipFill>
        <p:spPr>
          <a:xfrm>
            <a:off x="984885" y="1540510"/>
            <a:ext cx="6536690" cy="3000375"/>
          </a:xfrm>
          <a:prstGeom prst="rect">
            <a:avLst/>
          </a:prstGeom>
        </p:spPr>
      </p:pic>
      <p:sp>
        <p:nvSpPr>
          <p:cNvPr id="4" name="TextBox 46"/>
          <p:cNvSpPr txBox="1"/>
          <p:nvPr/>
        </p:nvSpPr>
        <p:spPr>
          <a:xfrm>
            <a:off x="7806055" y="1702435"/>
            <a:ext cx="3372485" cy="2676525"/>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b="1" dirty="0">
                <a:solidFill>
                  <a:srgbClr val="31859C"/>
                </a:solidFill>
                <a:latin typeface="Impact MT Std" pitchFamily="34" charset="0"/>
                <a:ea typeface="微软雅黑" panose="020B0503020204020204" pitchFamily="34" charset="-122"/>
              </a:rPr>
              <a:t>       </a:t>
            </a:r>
            <a:r>
              <a:rPr b="1" dirty="0">
                <a:solidFill>
                  <a:srgbClr val="31859C"/>
                </a:solidFill>
                <a:latin typeface="Impact MT Std" pitchFamily="34" charset="0"/>
                <a:ea typeface="微软雅黑" panose="020B0503020204020204" pitchFamily="34" charset="-122"/>
              </a:rPr>
              <a:t>作品集页面主要是来展示出所有用户所有作品的信息，信息太多会分页进行展示。在作品集页面中有不同类型的排列方式，如果在这个页面中显示登入状态则可以通过我的设计进入设计页面进行设计，否则会进入登录页面</a:t>
            </a:r>
            <a:r>
              <a:rPr lang="zh-CN" b="1" dirty="0">
                <a:solidFill>
                  <a:srgbClr val="31859C"/>
                </a:solidFill>
                <a:latin typeface="Impact MT Std" pitchFamily="34" charset="0"/>
                <a:ea typeface="微软雅黑" panose="020B0503020204020204" pitchFamily="34" charset="-122"/>
              </a:rPr>
              <a:t>。</a:t>
            </a:r>
            <a:endParaRPr b="1" dirty="0">
              <a:solidFill>
                <a:srgbClr val="31859C"/>
              </a:solidFill>
              <a:latin typeface="Impact MT Std" pitchFamily="34" charset="0"/>
              <a:ea typeface="微软雅黑" panose="020B0503020204020204" pitchFamily="34" charset="-122"/>
            </a:endParaRPr>
          </a:p>
          <a:p>
            <a:pPr eaLnBrk="1" hangingPunct="1"/>
            <a:endParaRPr lang="en-US" altLang="zh-CN" sz="1000" dirty="0">
              <a:solidFill>
                <a:srgbClr val="7F7F7F"/>
              </a:solidFill>
              <a:latin typeface="Impact MT Std" pitchFamily="34" charset="0"/>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后台管理页面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4" name="TextBox 9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descr="图片6"/>
          <p:cNvPicPr>
            <a:picLocks noChangeAspect="1"/>
          </p:cNvPicPr>
          <p:nvPr/>
        </p:nvPicPr>
        <p:blipFill>
          <a:blip r:embed="rId2"/>
          <a:stretch>
            <a:fillRect/>
          </a:stretch>
        </p:blipFill>
        <p:spPr>
          <a:xfrm>
            <a:off x="1719580" y="836930"/>
            <a:ext cx="8573135" cy="3916680"/>
          </a:xfrm>
          <a:prstGeom prst="rect">
            <a:avLst/>
          </a:prstGeom>
        </p:spPr>
      </p:pic>
      <p:sp>
        <p:nvSpPr>
          <p:cNvPr id="4" name="TextBox 46"/>
          <p:cNvSpPr txBox="1"/>
          <p:nvPr/>
        </p:nvSpPr>
        <p:spPr>
          <a:xfrm>
            <a:off x="831215" y="5151755"/>
            <a:ext cx="10692765" cy="1137285"/>
          </a:xfrm>
          <a:prstGeom prst="rect">
            <a:avLst/>
          </a:prstGeom>
          <a:noFill/>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b="1" dirty="0">
                <a:solidFill>
                  <a:srgbClr val="31859C"/>
                </a:solidFill>
                <a:latin typeface="Impact MT Std" pitchFamily="34" charset="0"/>
                <a:ea typeface="微软雅黑" panose="020B0503020204020204" pitchFamily="34" charset="-122"/>
              </a:rPr>
              <a:t>       </a:t>
            </a:r>
            <a:r>
              <a:rPr b="1" dirty="0">
                <a:solidFill>
                  <a:srgbClr val="31859C"/>
                </a:solidFill>
                <a:latin typeface="Impact MT Std" pitchFamily="34" charset="0"/>
                <a:ea typeface="微软雅黑" panose="020B0503020204020204" pitchFamily="34" charset="-122"/>
              </a:rPr>
              <a:t>后台管理系统是由登录页面进入，登录页面会进行判断该用户权限，如果数据库中给该用户权限为管理员，则登录成功后进入后台功能页面进行对平台数据的管理，在这个页面中，管理员能浏览到所有注册用户的信息数据和所有的作品信息，能够对网站上的一些无效作品，违规作品进行管理删除。</a:t>
            </a:r>
            <a:endParaRPr b="1" dirty="0">
              <a:solidFill>
                <a:srgbClr val="31859C"/>
              </a:solidFill>
              <a:latin typeface="Impact MT Std" pitchFamily="34" charset="0"/>
              <a:ea typeface="微软雅黑" panose="020B0503020204020204" pitchFamily="34" charset="-122"/>
            </a:endParaRPr>
          </a:p>
          <a:p>
            <a:pPr algn="just"/>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2000"/>
                                        <p:tgtEl>
                                          <p:spTgt spid="9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6050563" y="484553"/>
            <a:ext cx="0" cy="1948415"/>
          </a:xfrm>
          <a:prstGeom prst="line">
            <a:avLst/>
          </a:prstGeom>
          <a:ln w="952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文本框 18"/>
          <p:cNvSpPr txBox="1"/>
          <p:nvPr/>
        </p:nvSpPr>
        <p:spPr>
          <a:xfrm>
            <a:off x="2057901" y="1778743"/>
            <a:ext cx="1961652" cy="1383665"/>
          </a:xfrm>
          <a:prstGeom prst="rect">
            <a:avLst/>
          </a:prstGeom>
          <a:noFill/>
          <a:ln>
            <a:noFill/>
          </a:ln>
        </p:spPr>
        <p:txBody>
          <a:bodyPr wrap="square" rtlCol="0">
            <a:spAutoFit/>
          </a:bodyPr>
          <a:lstStyle/>
          <a:p>
            <a:pPr algn="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前端的页面优化主要在于用户的数据安全存储，对于用户的错误输入或者恶意攻击要进行判断。</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21"/>
          <p:cNvSpPr txBox="1"/>
          <p:nvPr/>
        </p:nvSpPr>
        <p:spPr>
          <a:xfrm>
            <a:off x="8175621" y="3087251"/>
            <a:ext cx="2026422" cy="1383665"/>
          </a:xfrm>
          <a:prstGeom prst="rect">
            <a:avLst/>
          </a:prstGeom>
          <a:noFill/>
          <a:ln>
            <a:noFill/>
          </a:ln>
        </p:spPr>
        <p:txBody>
          <a:bodyPr wrap="square" rtlCol="0">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后台管理优化主要在于加载数据，很多用户设计的作品都要页面很快的响应并加载出来</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660794" y="1321173"/>
            <a:ext cx="2779537" cy="2779537"/>
            <a:chOff x="3325860" y="1074902"/>
            <a:chExt cx="2531533" cy="2531533"/>
          </a:xfrm>
        </p:grpSpPr>
        <p:sp>
          <p:nvSpPr>
            <p:cNvPr id="14" name="椭圆 13"/>
            <p:cNvSpPr/>
            <p:nvPr/>
          </p:nvSpPr>
          <p:spPr>
            <a:xfrm>
              <a:off x="3325860" y="1074902"/>
              <a:ext cx="2531533" cy="25315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5" name="Freeform 627"/>
            <p:cNvSpPr>
              <a:spLocks noEditPoints="1"/>
            </p:cNvSpPr>
            <p:nvPr/>
          </p:nvSpPr>
          <p:spPr bwMode="auto">
            <a:xfrm>
              <a:off x="4240957" y="1355081"/>
              <a:ext cx="627326" cy="780333"/>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accent5">
                <a:lumMod val="60000"/>
                <a:lumOff val="40000"/>
              </a:schemeClr>
            </a:solidFill>
            <a:ln>
              <a:noFill/>
            </a:ln>
          </p:spPr>
          <p:txBody>
            <a:bodyPr vert="horz" wrap="square" lIns="68580" tIns="34290" rIns="68580" bIns="34290" numCol="1" anchor="t" anchorCtr="0" compatLnSpc="1"/>
            <a:lstStyle/>
            <a:p>
              <a:endParaRPr lang="zh-CN" altLang="en-US" sz="135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6" name="文本框 23"/>
            <p:cNvSpPr txBox="1"/>
            <p:nvPr/>
          </p:nvSpPr>
          <p:spPr>
            <a:xfrm>
              <a:off x="3505189" y="2129785"/>
              <a:ext cx="2172875" cy="895852"/>
            </a:xfrm>
            <a:prstGeom prst="rect">
              <a:avLst/>
            </a:prstGeom>
            <a:noFill/>
          </p:spPr>
          <p:txBody>
            <a:bodyPr wrap="square" rtlCol="0">
              <a:spAutoFit/>
            </a:bodyPr>
            <a:lstStyle/>
            <a:p>
              <a:pPr algn="ctr"/>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rPr>
                <a:t>性能优化</a:t>
              </a:r>
              <a:endParaRPr lang="en-US" altLang="zh-CN" sz="20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多人在线设计平台</a:t>
              </a:r>
              <a:endPar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endParaRPr lang="zh-CN" altLang="en-US" sz="12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92297" y="1587400"/>
            <a:ext cx="939800" cy="939800"/>
            <a:chOff x="2386060" y="1495059"/>
            <a:chExt cx="939800" cy="939800"/>
          </a:xfrm>
        </p:grpSpPr>
        <p:sp>
          <p:nvSpPr>
            <p:cNvPr id="21" name="椭圆 20"/>
            <p:cNvSpPr/>
            <p:nvPr/>
          </p:nvSpPr>
          <p:spPr>
            <a:xfrm>
              <a:off x="2386060" y="1495059"/>
              <a:ext cx="939800" cy="939800"/>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3" name="Freeform 1986"/>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7221001" y="2957729"/>
            <a:ext cx="901165" cy="901165"/>
            <a:chOff x="5719249" y="3077288"/>
            <a:chExt cx="767347" cy="767347"/>
          </a:xfrm>
        </p:grpSpPr>
        <p:sp>
          <p:nvSpPr>
            <p:cNvPr id="35" name="椭圆 34"/>
            <p:cNvSpPr/>
            <p:nvPr/>
          </p:nvSpPr>
          <p:spPr>
            <a:xfrm>
              <a:off x="5719249" y="3077288"/>
              <a:ext cx="767347" cy="767347"/>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36"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accent5">
                <a:lumMod val="60000"/>
                <a:lumOff val="40000"/>
              </a:schemeClr>
            </a:solidFill>
            <a:ln>
              <a:noFill/>
            </a:ln>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sp>
        <p:nvSpPr>
          <p:cNvPr id="38" name="Freeform 12"/>
          <p:cNvSpPr/>
          <p:nvPr/>
        </p:nvSpPr>
        <p:spPr bwMode="auto">
          <a:xfrm>
            <a:off x="1608509" y="460079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39" name="Freeform 12"/>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40" name="TextBox 39"/>
          <p:cNvSpPr txBox="1"/>
          <p:nvPr/>
        </p:nvSpPr>
        <p:spPr>
          <a:xfrm>
            <a:off x="1968549" y="4914999"/>
            <a:ext cx="8545239" cy="929640"/>
          </a:xfrm>
          <a:prstGeom prst="rect">
            <a:avLst/>
          </a:prstGeom>
          <a:noFill/>
        </p:spPr>
        <p:txBody>
          <a:bodyPr wrap="square" rtlCol="0">
            <a:spAutoFit/>
          </a:bodyPr>
          <a:lstStyle/>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测试是在一个发现问题的过程。任何设计出来的东西都会有不足，但是人们又不可能及时发现解决，于是诞生了测试。软件测试的进程是伴随着开发进度的，是一个在项目结束前开始进行的过程。由于我开发的是一个网站平台，它的功能测试包括内容测试、链接测试、表单测试和Cookies测试。</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难点评估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3" presetClass="entr" presetSubtype="3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strVal val="4*#ppt_w"/>
                                          </p:val>
                                        </p:tav>
                                        <p:tav tm="100000">
                                          <p:val>
                                            <p:strVal val="#ppt_w"/>
                                          </p:val>
                                        </p:tav>
                                      </p:tavLst>
                                    </p:anim>
                                    <p:anim calcmode="lin" valueType="num">
                                      <p:cBhvr>
                                        <p:cTn id="11" dur="500" fill="hold"/>
                                        <p:tgtEl>
                                          <p:spTgt spid="13"/>
                                        </p:tgtEl>
                                        <p:attrNameLst>
                                          <p:attrName>ppt_h</p:attrName>
                                        </p:attrNameLst>
                                      </p:cBhvr>
                                      <p:tavLst>
                                        <p:tav tm="0">
                                          <p:val>
                                            <p:strVal val="4*#ppt_h"/>
                                          </p:val>
                                        </p:tav>
                                        <p:tav tm="100000">
                                          <p:val>
                                            <p:strVal val="#ppt_h"/>
                                          </p:val>
                                        </p:tav>
                                      </p:tavLst>
                                    </p:anim>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400" fill="hold"/>
                                        <p:tgtEl>
                                          <p:spTgt spid="17"/>
                                        </p:tgtEl>
                                        <p:attrNameLst>
                                          <p:attrName>ppt_w</p:attrName>
                                        </p:attrNameLst>
                                      </p:cBhvr>
                                      <p:tavLst>
                                        <p:tav tm="0">
                                          <p:val>
                                            <p:fltVal val="0"/>
                                          </p:val>
                                        </p:tav>
                                        <p:tav tm="100000">
                                          <p:val>
                                            <p:strVal val="#ppt_w"/>
                                          </p:val>
                                        </p:tav>
                                      </p:tavLst>
                                    </p:anim>
                                    <p:anim calcmode="lin" valueType="num">
                                      <p:cBhvr>
                                        <p:cTn id="16" dur="400" fill="hold"/>
                                        <p:tgtEl>
                                          <p:spTgt spid="17"/>
                                        </p:tgtEl>
                                        <p:attrNameLst>
                                          <p:attrName>ppt_h</p:attrName>
                                        </p:attrNameLst>
                                      </p:cBhvr>
                                      <p:tavLst>
                                        <p:tav tm="0">
                                          <p:val>
                                            <p:fltVal val="0"/>
                                          </p:val>
                                        </p:tav>
                                        <p:tav tm="100000">
                                          <p:val>
                                            <p:strVal val="#ppt_h"/>
                                          </p:val>
                                        </p:tav>
                                      </p:tavLst>
                                    </p:anim>
                                    <p:animEffect transition="in" filter="fade">
                                      <p:cBhvr>
                                        <p:cTn id="17" dur="4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400" fill="hold"/>
                                        <p:tgtEl>
                                          <p:spTgt spid="34"/>
                                        </p:tgtEl>
                                        <p:attrNameLst>
                                          <p:attrName>ppt_w</p:attrName>
                                        </p:attrNameLst>
                                      </p:cBhvr>
                                      <p:tavLst>
                                        <p:tav tm="0">
                                          <p:val>
                                            <p:fltVal val="0"/>
                                          </p:val>
                                        </p:tav>
                                        <p:tav tm="100000">
                                          <p:val>
                                            <p:strVal val="#ppt_w"/>
                                          </p:val>
                                        </p:tav>
                                      </p:tavLst>
                                    </p:anim>
                                    <p:anim calcmode="lin" valueType="num">
                                      <p:cBhvr>
                                        <p:cTn id="25" dur="400" fill="hold"/>
                                        <p:tgtEl>
                                          <p:spTgt spid="34"/>
                                        </p:tgtEl>
                                        <p:attrNameLst>
                                          <p:attrName>ppt_h</p:attrName>
                                        </p:attrNameLst>
                                      </p:cBhvr>
                                      <p:tavLst>
                                        <p:tav tm="0">
                                          <p:val>
                                            <p:fltVal val="0"/>
                                          </p:val>
                                        </p:tav>
                                        <p:tav tm="100000">
                                          <p:val>
                                            <p:strVal val="#ppt_h"/>
                                          </p:val>
                                        </p:tav>
                                      </p:tavLst>
                                    </p:anim>
                                    <p:animEffect transition="in" filter="fade">
                                      <p:cBhvr>
                                        <p:cTn id="26" dur="4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35" presetClass="path" presetSubtype="0" accel="50000" decel="50000" fill="hold" grpId="1" nodeType="withEffect">
                                  <p:stCondLst>
                                    <p:cond delay="0"/>
                                  </p:stCondLst>
                                  <p:childTnLst>
                                    <p:animMotion origin="layout" path="M -3.56836E-6 -3.7037E-7 L 0.36686 0.15278 " pathEditMode="relative" rAng="0" ptsTypes="AA">
                                      <p:cBhvr>
                                        <p:cTn id="34" dur="500" spd="-99900" fill="hold"/>
                                        <p:tgtEl>
                                          <p:spTgt spid="38"/>
                                        </p:tgtEl>
                                        <p:attrNameLst>
                                          <p:attrName>ppt_x</p:attrName>
                                          <p:attrName>ppt_y</p:attrName>
                                        </p:attrNameLst>
                                      </p:cBhvr>
                                      <p:rCtr x="18343" y="7639"/>
                                    </p:animMotion>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35" presetClass="path" presetSubtype="0" accel="50000" decel="50000" fill="hold" grpId="1" nodeType="withEffect">
                                  <p:stCondLst>
                                    <p:cond delay="0"/>
                                  </p:stCondLst>
                                  <p:childTnLst>
                                    <p:animMotion origin="layout" path="M 7.85742E-7 -3.33333E-6 L -0.39495 -0.11018 " pathEditMode="relative" rAng="0" ptsTypes="AA">
                                      <p:cBhvr>
                                        <p:cTn id="38" dur="500" spd="-99900" fill="hold"/>
                                        <p:tgtEl>
                                          <p:spTgt spid="39"/>
                                        </p:tgtEl>
                                        <p:attrNameLst>
                                          <p:attrName>ppt_x</p:attrName>
                                          <p:attrName>ppt_y</p:attrName>
                                        </p:attrNameLst>
                                      </p:cBhvr>
                                      <p:rCtr x="-19748" y="-5509"/>
                                    </p:animMotion>
                                  </p:childTnLst>
                                </p:cTn>
                              </p:par>
                            </p:childTnLst>
                          </p:cTn>
                        </p:par>
                        <p:par>
                          <p:cTn id="39" fill="hold">
                            <p:stCondLst>
                              <p:cond delay="1500"/>
                            </p:stCondLst>
                            <p:childTnLst>
                              <p:par>
                                <p:cTn id="40" presetID="18" presetClass="entr" presetSubtype="3"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strips(upRight)">
                                      <p:cBhvr>
                                        <p:cTn id="42" dur="500"/>
                                        <p:tgtEl>
                                          <p:spTgt spid="40"/>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8" grpId="0" animBg="1"/>
      <p:bldP spid="38" grpId="1" animBg="1"/>
      <p:bldP spid="39" grpId="0" animBg="1"/>
      <p:bldP spid="39" grpId="1" animBg="1"/>
      <p:bldP spid="40"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808987" y="3573016"/>
            <a:ext cx="2646878"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论文总结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研究总结</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265"/>
            <a:chOff x="4369395" y="3284984"/>
            <a:chExt cx="1436675" cy="215265"/>
          </a:xfrm>
        </p:grpSpPr>
        <p:sp>
          <p:nvSpPr>
            <p:cNvPr id="6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结束语</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研究总结</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2" name="文本框 21"/>
          <p:cNvSpPr txBox="1"/>
          <p:nvPr/>
        </p:nvSpPr>
        <p:spPr>
          <a:xfrm>
            <a:off x="840740" y="1789430"/>
            <a:ext cx="10010775" cy="3322955"/>
          </a:xfrm>
          <a:prstGeom prst="rect">
            <a:avLst/>
          </a:prstGeom>
          <a:noFill/>
          <a:ln>
            <a:noFill/>
          </a:ln>
        </p:spPr>
        <p:txBody>
          <a:bodyPr wrap="square" rtlCol="0">
            <a:spAutoFit/>
          </a:bodyPr>
          <a:p>
            <a:pPr>
              <a:lnSpc>
                <a:spcPct val="150000"/>
              </a:lnSpc>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从11月份的开题到如今4月份，我终于完成了论文的写作。从刚开始确定论文题目到网站平台的开发实现，再到论文的写作完成，对于我来说都是一次巨大的考验，这是我在大学期间完成的最大的一个项目，也是最后一个项目。在这个过程中，我学会了很多东西，从确定论文题目时的懵懵懂懂，到开始独立学习，编程，调试，查阅相关的书籍和资料，慢慢的对整个项目有了更明确的认识，通过不断的优化修改，自己的毕业设计也越来越完善，成熟了起来。每次完成了一个模块都让我觉得这段时间的辛苦是十分值得的。</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33" y="0"/>
            <a:ext cx="12192000"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anose="020B0503020204020204" pitchFamily="34" charset="-122"/>
                <a:ea typeface="微软雅黑" panose="020B0503020204020204" pitchFamily="34" charset="-122"/>
              </a:rPr>
              <a:t>CONTENTS</a:t>
            </a:r>
            <a:endPar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0" name="Freeform 5"/>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anose="020B0503020204020204" pitchFamily="34" charset="-122"/>
                <a:ea typeface="微软雅黑" panose="020B0503020204020204" pitchFamily="34" charset="-122"/>
              </a:rPr>
              <a:t>目 录</a:t>
            </a:r>
            <a:endParaRPr lang="zh-CN" altLang="en-US" sz="4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3" name="Freeform 5"/>
          <p:cNvSpPr/>
          <p:nvPr/>
        </p:nvSpPr>
        <p:spPr bwMode="auto">
          <a:xfrm>
            <a:off x="2509660" y="301092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4" name="Freeform 5"/>
          <p:cNvSpPr/>
          <p:nvPr/>
        </p:nvSpPr>
        <p:spPr bwMode="auto">
          <a:xfrm>
            <a:off x="4383379" y="3011557"/>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5" name="Freeform 5"/>
          <p:cNvSpPr/>
          <p:nvPr/>
        </p:nvSpPr>
        <p:spPr bwMode="auto">
          <a:xfrm>
            <a:off x="6360795" y="3010535"/>
            <a:ext cx="1587500" cy="119697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6" name="Freeform 5"/>
          <p:cNvSpPr/>
          <p:nvPr/>
        </p:nvSpPr>
        <p:spPr bwMode="auto">
          <a:xfrm>
            <a:off x="8420900" y="3010287"/>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8" name="Freeform 261"/>
          <p:cNvSpPr/>
          <p:nvPr/>
        </p:nvSpPr>
        <p:spPr bwMode="auto">
          <a:xfrm>
            <a:off x="2773565" y="3299924"/>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grpSp>
        <p:nvGrpSpPr>
          <p:cNvPr id="69" name="组合 68"/>
          <p:cNvGrpSpPr>
            <a:grpSpLocks noChangeAspect="1"/>
          </p:cNvGrpSpPr>
          <p:nvPr/>
        </p:nvGrpSpPr>
        <p:grpSpPr>
          <a:xfrm>
            <a:off x="4740000" y="3328769"/>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3" name="Freeform 9"/>
          <p:cNvSpPr>
            <a:spLocks noEditPoints="1"/>
          </p:cNvSpPr>
          <p:nvPr/>
        </p:nvSpPr>
        <p:spPr bwMode="auto">
          <a:xfrm rot="19469485">
            <a:off x="6840941" y="3274875"/>
            <a:ext cx="626398" cy="66746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sp>
        <p:nvSpPr>
          <p:cNvPr id="74" name="Freeform 206"/>
          <p:cNvSpPr>
            <a:spLocks noChangeAspect="1" noEditPoints="1"/>
          </p:cNvSpPr>
          <p:nvPr/>
        </p:nvSpPr>
        <p:spPr bwMode="auto">
          <a:xfrm>
            <a:off x="8852298" y="332853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76" name="矩形 75"/>
          <p:cNvSpPr/>
          <p:nvPr/>
        </p:nvSpPr>
        <p:spPr>
          <a:xfrm>
            <a:off x="2484120" y="4302760"/>
            <a:ext cx="1199515" cy="998220"/>
          </a:xfrm>
          <a:prstGeom prst="rect">
            <a:avLst/>
          </a:prstGeom>
        </p:spPr>
        <p:txBody>
          <a:bodyPr wrap="squar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命题背景</a:t>
            </a:r>
            <a:endPar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4106814" y="4303987"/>
            <a:ext cx="1880235"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相关技术</a:t>
            </a:r>
            <a:endPar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Related Technologies</a:t>
            </a:r>
            <a:endPar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nvSpPr>
        <p:spPr>
          <a:xfrm>
            <a:off x="6368570" y="4302717"/>
            <a:ext cx="1490980"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成果应用</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b="1" dirty="0" smtClean="0">
                <a:solidFill>
                  <a:schemeClr val="accent5">
                    <a:lumMod val="60000"/>
                    <a:lumOff val="40000"/>
                  </a:schemeClr>
                </a:solidFill>
                <a:sym typeface="+mn-ea"/>
              </a:rPr>
              <a:t>THE APPLICATION</a:t>
            </a:r>
            <a:endParaRPr lang="en-US" altLang="zh-CN" sz="1400" b="1" dirty="0" smtClean="0">
              <a:solidFill>
                <a:schemeClr val="accent5">
                  <a:lumMod val="60000"/>
                  <a:lumOff val="40000"/>
                </a:schemeClr>
              </a:solidFill>
            </a:endParaRPr>
          </a:p>
        </p:txBody>
      </p:sp>
      <p:sp>
        <p:nvSpPr>
          <p:cNvPr id="79" name="矩形 78"/>
          <p:cNvSpPr/>
          <p:nvPr/>
        </p:nvSpPr>
        <p:spPr>
          <a:xfrm>
            <a:off x="8424893" y="4302717"/>
            <a:ext cx="1299845"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a:t>
            </a: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anim calcmode="lin" valueType="num">
                                      <p:cBhvr>
                                        <p:cTn id="25" dur="500" fill="hold"/>
                                        <p:tgtEl>
                                          <p:spTgt spid="63"/>
                                        </p:tgtEl>
                                        <p:attrNameLst>
                                          <p:attrName>ppt_x</p:attrName>
                                        </p:attrNameLst>
                                      </p:cBhvr>
                                      <p:tavLst>
                                        <p:tav tm="0">
                                          <p:val>
                                            <p:fltVal val="0.5"/>
                                          </p:val>
                                        </p:tav>
                                        <p:tav tm="100000">
                                          <p:val>
                                            <p:strVal val="#ppt_x"/>
                                          </p:val>
                                        </p:tav>
                                      </p:tavLst>
                                    </p:anim>
                                    <p:anim calcmode="lin" valueType="num">
                                      <p:cBhvr>
                                        <p:cTn id="26" dur="500" fill="hold"/>
                                        <p:tgtEl>
                                          <p:spTgt spid="63"/>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animEffect transition="in" filter="fade">
                                      <p:cBhvr>
                                        <p:cTn id="31" dur="500"/>
                                        <p:tgtEl>
                                          <p:spTgt spid="64"/>
                                        </p:tgtEl>
                                      </p:cBhvr>
                                    </p:animEffect>
                                    <p:anim calcmode="lin" valueType="num">
                                      <p:cBhvr>
                                        <p:cTn id="32" dur="500" fill="hold"/>
                                        <p:tgtEl>
                                          <p:spTgt spid="64"/>
                                        </p:tgtEl>
                                        <p:attrNameLst>
                                          <p:attrName>ppt_x</p:attrName>
                                        </p:attrNameLst>
                                      </p:cBhvr>
                                      <p:tavLst>
                                        <p:tav tm="0">
                                          <p:val>
                                            <p:fltVal val="0.5"/>
                                          </p:val>
                                        </p:tav>
                                        <p:tav tm="100000">
                                          <p:val>
                                            <p:strVal val="#ppt_x"/>
                                          </p:val>
                                        </p:tav>
                                      </p:tavLst>
                                    </p:anim>
                                    <p:anim calcmode="lin" valueType="num">
                                      <p:cBhvr>
                                        <p:cTn id="33" dur="500" fill="hold"/>
                                        <p:tgtEl>
                                          <p:spTgt spid="64"/>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5"/>
                                        </p:tgtEl>
                                        <p:attrNameLst>
                                          <p:attrName>style.visibility</p:attrName>
                                        </p:attrNameLst>
                                      </p:cBhvr>
                                      <p:to>
                                        <p:strVal val="visible"/>
                                      </p:to>
                                    </p:set>
                                    <p:anim calcmode="lin" valueType="num">
                                      <p:cBhvr>
                                        <p:cTn id="36" dur="500" fill="hold"/>
                                        <p:tgtEl>
                                          <p:spTgt spid="65"/>
                                        </p:tgtEl>
                                        <p:attrNameLst>
                                          <p:attrName>ppt_w</p:attrName>
                                        </p:attrNameLst>
                                      </p:cBhvr>
                                      <p:tavLst>
                                        <p:tav tm="0">
                                          <p:val>
                                            <p:fltVal val="0"/>
                                          </p:val>
                                        </p:tav>
                                        <p:tav tm="100000">
                                          <p:val>
                                            <p:strVal val="#ppt_w"/>
                                          </p:val>
                                        </p:tav>
                                      </p:tavLst>
                                    </p:anim>
                                    <p:anim calcmode="lin" valueType="num">
                                      <p:cBhvr>
                                        <p:cTn id="37" dur="500" fill="hold"/>
                                        <p:tgtEl>
                                          <p:spTgt spid="65"/>
                                        </p:tgtEl>
                                        <p:attrNameLst>
                                          <p:attrName>ppt_h</p:attrName>
                                        </p:attrNameLst>
                                      </p:cBhvr>
                                      <p:tavLst>
                                        <p:tav tm="0">
                                          <p:val>
                                            <p:fltVal val="0"/>
                                          </p:val>
                                        </p:tav>
                                        <p:tav tm="100000">
                                          <p:val>
                                            <p:strVal val="#ppt_h"/>
                                          </p:val>
                                        </p:tav>
                                      </p:tavLst>
                                    </p:anim>
                                    <p:animEffect transition="in" filter="fade">
                                      <p:cBhvr>
                                        <p:cTn id="38" dur="500"/>
                                        <p:tgtEl>
                                          <p:spTgt spid="65"/>
                                        </p:tgtEl>
                                      </p:cBhvr>
                                    </p:animEffect>
                                    <p:anim calcmode="lin" valueType="num">
                                      <p:cBhvr>
                                        <p:cTn id="39" dur="500" fill="hold"/>
                                        <p:tgtEl>
                                          <p:spTgt spid="65"/>
                                        </p:tgtEl>
                                        <p:attrNameLst>
                                          <p:attrName>ppt_x</p:attrName>
                                        </p:attrNameLst>
                                      </p:cBhvr>
                                      <p:tavLst>
                                        <p:tav tm="0">
                                          <p:val>
                                            <p:fltVal val="0.5"/>
                                          </p:val>
                                        </p:tav>
                                        <p:tav tm="100000">
                                          <p:val>
                                            <p:strVal val="#ppt_x"/>
                                          </p:val>
                                        </p:tav>
                                      </p:tavLst>
                                    </p:anim>
                                    <p:anim calcmode="lin" valueType="num">
                                      <p:cBhvr>
                                        <p:cTn id="40" dur="500" fill="hold"/>
                                        <p:tgtEl>
                                          <p:spTgt spid="65"/>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6"/>
                                        </p:tgtEl>
                                        <p:attrNameLst>
                                          <p:attrName>style.visibility</p:attrName>
                                        </p:attrNameLst>
                                      </p:cBhvr>
                                      <p:to>
                                        <p:strVal val="visible"/>
                                      </p:to>
                                    </p:set>
                                    <p:anim calcmode="lin" valueType="num">
                                      <p:cBhvr>
                                        <p:cTn id="43" dur="500" fill="hold"/>
                                        <p:tgtEl>
                                          <p:spTgt spid="66"/>
                                        </p:tgtEl>
                                        <p:attrNameLst>
                                          <p:attrName>ppt_w</p:attrName>
                                        </p:attrNameLst>
                                      </p:cBhvr>
                                      <p:tavLst>
                                        <p:tav tm="0">
                                          <p:val>
                                            <p:fltVal val="0"/>
                                          </p:val>
                                        </p:tav>
                                        <p:tav tm="100000">
                                          <p:val>
                                            <p:strVal val="#ppt_w"/>
                                          </p:val>
                                        </p:tav>
                                      </p:tavLst>
                                    </p:anim>
                                    <p:anim calcmode="lin" valueType="num">
                                      <p:cBhvr>
                                        <p:cTn id="44" dur="500" fill="hold"/>
                                        <p:tgtEl>
                                          <p:spTgt spid="66"/>
                                        </p:tgtEl>
                                        <p:attrNameLst>
                                          <p:attrName>ppt_h</p:attrName>
                                        </p:attrNameLst>
                                      </p:cBhvr>
                                      <p:tavLst>
                                        <p:tav tm="0">
                                          <p:val>
                                            <p:fltVal val="0"/>
                                          </p:val>
                                        </p:tav>
                                        <p:tav tm="100000">
                                          <p:val>
                                            <p:strVal val="#ppt_h"/>
                                          </p:val>
                                        </p:tav>
                                      </p:tavLst>
                                    </p:anim>
                                    <p:animEffect transition="in" filter="fade">
                                      <p:cBhvr>
                                        <p:cTn id="45" dur="500"/>
                                        <p:tgtEl>
                                          <p:spTgt spid="66"/>
                                        </p:tgtEl>
                                      </p:cBhvr>
                                    </p:animEffect>
                                    <p:anim calcmode="lin" valueType="num">
                                      <p:cBhvr>
                                        <p:cTn id="46" dur="500" fill="hold"/>
                                        <p:tgtEl>
                                          <p:spTgt spid="66"/>
                                        </p:tgtEl>
                                        <p:attrNameLst>
                                          <p:attrName>ppt_x</p:attrName>
                                        </p:attrNameLst>
                                      </p:cBhvr>
                                      <p:tavLst>
                                        <p:tav tm="0">
                                          <p:val>
                                            <p:fltVal val="0.5"/>
                                          </p:val>
                                        </p:tav>
                                        <p:tav tm="100000">
                                          <p:val>
                                            <p:strVal val="#ppt_x"/>
                                          </p:val>
                                        </p:tav>
                                      </p:tavLst>
                                    </p:anim>
                                    <p:anim calcmode="lin" valueType="num">
                                      <p:cBhvr>
                                        <p:cTn id="47" dur="500" fill="hold"/>
                                        <p:tgtEl>
                                          <p:spTgt spid="66"/>
                                        </p:tgtEl>
                                        <p:attrNameLst>
                                          <p:attrName>ppt_y</p:attrName>
                                        </p:attrNameLst>
                                      </p:cBhvr>
                                      <p:tavLst>
                                        <p:tav tm="0">
                                          <p:val>
                                            <p:fltVal val="0.5"/>
                                          </p:val>
                                        </p:tav>
                                        <p:tav tm="100000">
                                          <p:val>
                                            <p:strVal val="#ppt_y"/>
                                          </p:val>
                                        </p:tav>
                                      </p:tavLst>
                                    </p:anim>
                                  </p:childTnLst>
                                </p:cTn>
                              </p:par>
                              <p:par>
                                <p:cTn id="48" presetID="53" presetClass="entr" presetSubtype="16" fill="hold" grpId="0" nodeType="withEffect">
                                  <p:stCondLst>
                                    <p:cond delay="15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nodeType="withEffect">
                                  <p:stCondLst>
                                    <p:cond delay="150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par>
                                <p:cTn id="58" presetID="53" presetClass="entr" presetSubtype="16" fill="hold" grpId="0" nodeType="withEffect">
                                  <p:stCondLst>
                                    <p:cond delay="150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par>
                                <p:cTn id="63" presetID="53" presetClass="entr" presetSubtype="16" fill="hold" grpId="0" nodeType="withEffect">
                                  <p:stCondLst>
                                    <p:cond delay="150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childTnLst>
                                </p:cTn>
                              </p:par>
                              <p:par>
                                <p:cTn id="68" presetID="22" presetClass="entr" presetSubtype="1" fill="hold" grpId="0" nodeType="withEffect">
                                  <p:stCondLst>
                                    <p:cond delay="2000"/>
                                  </p:stCondLst>
                                  <p:childTnLst>
                                    <p:set>
                                      <p:cBhvr>
                                        <p:cTn id="69" dur="1" fill="hold">
                                          <p:stCondLst>
                                            <p:cond delay="0"/>
                                          </p:stCondLst>
                                        </p:cTn>
                                        <p:tgtEl>
                                          <p:spTgt spid="76"/>
                                        </p:tgtEl>
                                        <p:attrNameLst>
                                          <p:attrName>style.visibility</p:attrName>
                                        </p:attrNameLst>
                                      </p:cBhvr>
                                      <p:to>
                                        <p:strVal val="visible"/>
                                      </p:to>
                                    </p:set>
                                    <p:animEffect transition="in" filter="wipe(up)">
                                      <p:cBhvr>
                                        <p:cTn id="70" dur="500"/>
                                        <p:tgtEl>
                                          <p:spTgt spid="76"/>
                                        </p:tgtEl>
                                      </p:cBhvr>
                                    </p:animEffect>
                                  </p:childTnLst>
                                </p:cTn>
                              </p:par>
                              <p:par>
                                <p:cTn id="71" presetID="22" presetClass="entr" presetSubtype="1" fill="hold" grpId="0" nodeType="withEffect">
                                  <p:stCondLst>
                                    <p:cond delay="2000"/>
                                  </p:stCondLst>
                                  <p:childTnLst>
                                    <p:set>
                                      <p:cBhvr>
                                        <p:cTn id="72" dur="1" fill="hold">
                                          <p:stCondLst>
                                            <p:cond delay="0"/>
                                          </p:stCondLst>
                                        </p:cTn>
                                        <p:tgtEl>
                                          <p:spTgt spid="77"/>
                                        </p:tgtEl>
                                        <p:attrNameLst>
                                          <p:attrName>style.visibility</p:attrName>
                                        </p:attrNameLst>
                                      </p:cBhvr>
                                      <p:to>
                                        <p:strVal val="visible"/>
                                      </p:to>
                                    </p:set>
                                    <p:animEffect transition="in" filter="wipe(up)">
                                      <p:cBhvr>
                                        <p:cTn id="73" dur="500"/>
                                        <p:tgtEl>
                                          <p:spTgt spid="77"/>
                                        </p:tgtEl>
                                      </p:cBhvr>
                                    </p:animEffect>
                                  </p:childTnLst>
                                </p:cTn>
                              </p:par>
                              <p:par>
                                <p:cTn id="74" presetID="22" presetClass="entr" presetSubtype="1" fill="hold" grpId="0" nodeType="withEffect">
                                  <p:stCondLst>
                                    <p:cond delay="2000"/>
                                  </p:stCondLst>
                                  <p:childTnLst>
                                    <p:set>
                                      <p:cBhvr>
                                        <p:cTn id="75" dur="1" fill="hold">
                                          <p:stCondLst>
                                            <p:cond delay="0"/>
                                          </p:stCondLst>
                                        </p:cTn>
                                        <p:tgtEl>
                                          <p:spTgt spid="78"/>
                                        </p:tgtEl>
                                        <p:attrNameLst>
                                          <p:attrName>style.visibility</p:attrName>
                                        </p:attrNameLst>
                                      </p:cBhvr>
                                      <p:to>
                                        <p:strVal val="visible"/>
                                      </p:to>
                                    </p:set>
                                    <p:animEffect transition="in" filter="wipe(up)">
                                      <p:cBhvr>
                                        <p:cTn id="76" dur="500"/>
                                        <p:tgtEl>
                                          <p:spTgt spid="78"/>
                                        </p:tgtEl>
                                      </p:cBhvr>
                                    </p:animEffect>
                                  </p:childTnLst>
                                </p:cTn>
                              </p:par>
                              <p:par>
                                <p:cTn id="77" presetID="22" presetClass="entr" presetSubtype="1" fill="hold" grpId="0" nodeType="withEffect">
                                  <p:stCondLst>
                                    <p:cond delay="200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500"/>
                                        <p:tgtEl>
                                          <p:spTgt spid="79"/>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3" grpId="0" bldLvl="0" animBg="1"/>
      <p:bldP spid="64" grpId="0" bldLvl="0" animBg="1"/>
      <p:bldP spid="65" grpId="0" bldLvl="0" animBg="1"/>
      <p:bldP spid="66" grpId="0" bldLvl="0" animBg="1"/>
      <p:bldP spid="68" grpId="0" bldLvl="0" animBg="1"/>
      <p:bldP spid="73" grpId="0" bldLvl="0" animBg="1"/>
      <p:bldP spid="74" grpId="0" bldLvl="0" animBg="1"/>
      <p:bldP spid="76" grpId="0"/>
      <p:bldP spid="77" grpId="0"/>
      <p:bldP spid="78"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结束语</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 name="矩形 7"/>
          <p:cNvSpPr/>
          <p:nvPr/>
        </p:nvSpPr>
        <p:spPr>
          <a:xfrm>
            <a:off x="2288015" y="3789040"/>
            <a:ext cx="9907160" cy="1728192"/>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88015" y="1628800"/>
            <a:ext cx="9907160" cy="1728192"/>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
          <p:cNvSpPr txBox="1">
            <a:spLocks noChangeArrowheads="1"/>
          </p:cNvSpPr>
          <p:nvPr/>
        </p:nvSpPr>
        <p:spPr bwMode="auto">
          <a:xfrm>
            <a:off x="5285567" y="1142684"/>
            <a:ext cx="167611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b="0" dirty="0" smtClean="0">
                <a:solidFill>
                  <a:srgbClr val="31859C"/>
                </a:solidFill>
                <a:latin typeface="微软雅黑" panose="020B0503020204020204" pitchFamily="34" charset="-122"/>
                <a:ea typeface="微软雅黑" panose="020B0503020204020204" pitchFamily="34" charset="-122"/>
              </a:rPr>
              <a:t>特别鸣谢</a:t>
            </a:r>
            <a:endParaRPr lang="zh-CN" sz="2400" b="0" dirty="0">
              <a:solidFill>
                <a:srgbClr val="31859C"/>
              </a:solidFill>
              <a:latin typeface="微软雅黑" panose="020B0503020204020204" pitchFamily="34" charset="-122"/>
              <a:ea typeface="微软雅黑" panose="020B0503020204020204" pitchFamily="34" charset="-122"/>
            </a:endParaRPr>
          </a:p>
        </p:txBody>
      </p:sp>
      <p:sp>
        <p:nvSpPr>
          <p:cNvPr id="11" name="矩形 10"/>
          <p:cNvSpPr/>
          <p:nvPr/>
        </p:nvSpPr>
        <p:spPr>
          <a:xfrm>
            <a:off x="5069543" y="1566678"/>
            <a:ext cx="5852580" cy="1844040"/>
          </a:xfrm>
          <a:prstGeom prst="rect">
            <a:avLst/>
          </a:prstGeom>
        </p:spPr>
        <p:txBody>
          <a:bodyPr wrap="square" lIns="91432" tIns="45716" rIns="91432" bIns="45716">
            <a:spAutoFit/>
          </a:bodyPr>
          <a:lstStyle/>
          <a:p>
            <a:pPr>
              <a:lnSpc>
                <a:spcPct val="150000"/>
              </a:lnSpc>
              <a:defRPr/>
            </a:pPr>
            <a:r>
              <a:rPr lang="zh-CN" altLang="en-US" sz="2000" b="1" kern="0" dirty="0" smtClean="0">
                <a:solidFill>
                  <a:schemeClr val="tx1">
                    <a:lumMod val="50000"/>
                    <a:lumOff val="50000"/>
                  </a:schemeClr>
                </a:solidFill>
                <a:latin typeface="微软雅黑" panose="020B0503020204020204" pitchFamily="34" charset="-122"/>
                <a:ea typeface="微软雅黑" panose="020B0503020204020204" pitchFamily="34" charset="-122"/>
              </a:rPr>
              <a:t>本次</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论文</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我要感谢我的指导老师刘毅，这次论文能够顺利的完成，他是功不可没的。从开题，他就很热心的帮助引导我如何选题，在项目的开发中，他也给我提出了很多有建设性的意见，在最后的论文格式和内容中，他也总是一眼能看出我论文中的错误和不足，积极的帮助我进行下去。正是他的无私奉献，我才能完成这篇论文。</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2288015" y="3861048"/>
            <a:ext cx="2518611" cy="1592575"/>
          </a:xfrm>
          <a:prstGeom prst="rect">
            <a:avLst/>
          </a:prstGeom>
          <a:blipFill>
            <a:blip r:embed="rId2"/>
            <a:srcRect/>
            <a:stretch>
              <a:fillRect t="-4511" b="-180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88015" y="1692408"/>
            <a:ext cx="2518611" cy="1592576"/>
          </a:xfrm>
          <a:prstGeom prst="rect">
            <a:avLst/>
          </a:prstGeom>
          <a:blipFill>
            <a:blip r:embed="rId3" cstate="print"/>
            <a:srcRect/>
            <a:stretch>
              <a:fillRect t="-3047" b="-30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69543" y="3861048"/>
            <a:ext cx="5668384" cy="1520825"/>
          </a:xfrm>
          <a:prstGeom prst="rect">
            <a:avLst/>
          </a:prstGeom>
        </p:spPr>
        <p:txBody>
          <a:bodyPr wrap="square" lIns="91432" tIns="45716" rIns="91432" bIns="45716">
            <a:spAutoFit/>
          </a:bodyPr>
          <a:lstStyle/>
          <a:p>
            <a:pPr>
              <a:lnSpc>
                <a:spcPct val="150000"/>
              </a:lnSpc>
              <a:defRPr/>
            </a:pPr>
            <a:r>
              <a:rPr lang="zh-CN" altLang="en-US" sz="2000" b="1" kern="0" dirty="0" smtClean="0">
                <a:solidFill>
                  <a:schemeClr val="tx1">
                    <a:lumMod val="50000"/>
                    <a:lumOff val="50000"/>
                  </a:schemeClr>
                </a:solidFill>
                <a:latin typeface="微软雅黑" panose="020B0503020204020204" pitchFamily="34" charset="-122"/>
                <a:ea typeface="微软雅黑" panose="020B0503020204020204" pitchFamily="34" charset="-122"/>
              </a:rPr>
              <a:t>本文</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能够得以顺利的完成，</a:t>
            </a:r>
            <a:r>
              <a:rPr lang="zh-CN"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也</a:t>
            </a:r>
            <a:r>
              <a:rPr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得感谢我的母校，它为给我提供了良好的学习环境和氛围，在大学里，我认识了很多优秀的老师和同学，他们在生活上学习上都给了我很多的帮助，让我在大学生涯学习到很多专业知识和人生感悟。</a:t>
            </a:r>
            <a:endParaRPr sz="1400" kern="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弧形 14"/>
          <p:cNvSpPr/>
          <p:nvPr/>
        </p:nvSpPr>
        <p:spPr>
          <a:xfrm>
            <a:off x="4873451"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2000"/>
                            </p:stCondLst>
                            <p:childTnLst>
                              <p:par>
                                <p:cTn id="22" presetID="3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600" decel="100000"/>
                                        <p:tgtEl>
                                          <p:spTgt spid="13"/>
                                        </p:tgtEl>
                                      </p:cBhvr>
                                    </p:animEffect>
                                    <p:anim calcmode="lin" valueType="num">
                                      <p:cBhvr>
                                        <p:cTn id="25" dur="600" decel="100000" fill="hold"/>
                                        <p:tgtEl>
                                          <p:spTgt spid="13"/>
                                        </p:tgtEl>
                                        <p:attrNameLst>
                                          <p:attrName>style.rotation</p:attrName>
                                        </p:attrNameLst>
                                      </p:cBhvr>
                                      <p:tavLst>
                                        <p:tav tm="0">
                                          <p:val>
                                            <p:fltVal val="-90"/>
                                          </p:val>
                                        </p:tav>
                                        <p:tav tm="100000">
                                          <p:val>
                                            <p:fltVal val="0"/>
                                          </p:val>
                                        </p:tav>
                                      </p:tavLst>
                                    </p:anim>
                                    <p:anim calcmode="lin" valueType="num">
                                      <p:cBhvr>
                                        <p:cTn id="26" dur="600" decel="100000" fill="hold"/>
                                        <p:tgtEl>
                                          <p:spTgt spid="13"/>
                                        </p:tgtEl>
                                        <p:attrNameLst>
                                          <p:attrName>ppt_x</p:attrName>
                                        </p:attrNameLst>
                                      </p:cBhvr>
                                      <p:tavLst>
                                        <p:tav tm="0">
                                          <p:val>
                                            <p:strVal val="#ppt_x+0.4"/>
                                          </p:val>
                                        </p:tav>
                                        <p:tav tm="100000">
                                          <p:val>
                                            <p:strVal val="#ppt_x-0.05"/>
                                          </p:val>
                                        </p:tav>
                                      </p:tavLst>
                                    </p:anim>
                                    <p:anim calcmode="lin" valueType="num">
                                      <p:cBhvr>
                                        <p:cTn id="27" dur="600" decel="100000" fill="hold"/>
                                        <p:tgtEl>
                                          <p:spTgt spid="13"/>
                                        </p:tgtEl>
                                        <p:attrNameLst>
                                          <p:attrName>ppt_y</p:attrName>
                                        </p:attrNameLst>
                                      </p:cBhvr>
                                      <p:tavLst>
                                        <p:tav tm="0">
                                          <p:val>
                                            <p:strVal val="#ppt_y-0.4"/>
                                          </p:val>
                                        </p:tav>
                                        <p:tav tm="100000">
                                          <p:val>
                                            <p:strVal val="#ppt_y+0.1"/>
                                          </p:val>
                                        </p:tav>
                                      </p:tavLst>
                                    </p:anim>
                                    <p:anim calcmode="lin" valueType="num">
                                      <p:cBhvr>
                                        <p:cTn id="28" dur="150" accel="100000" fill="hold">
                                          <p:stCondLst>
                                            <p:cond delay="600"/>
                                          </p:stCondLst>
                                        </p:cTn>
                                        <p:tgtEl>
                                          <p:spTgt spid="13"/>
                                        </p:tgtEl>
                                        <p:attrNameLst>
                                          <p:attrName>ppt_x</p:attrName>
                                        </p:attrNameLst>
                                      </p:cBhvr>
                                      <p:tavLst>
                                        <p:tav tm="0">
                                          <p:val>
                                            <p:strVal val="#ppt_x-0.05"/>
                                          </p:val>
                                        </p:tav>
                                        <p:tav tm="100000">
                                          <p:val>
                                            <p:strVal val="#ppt_x"/>
                                          </p:val>
                                        </p:tav>
                                      </p:tavLst>
                                    </p:anim>
                                    <p:anim calcmode="lin" valueType="num">
                                      <p:cBhvr>
                                        <p:cTn id="29" dur="150" accel="100000" fill="hold">
                                          <p:stCondLst>
                                            <p:cond delay="600"/>
                                          </p:stCondLst>
                                        </p:cTn>
                                        <p:tgtEl>
                                          <p:spTgt spid="13"/>
                                        </p:tgtEl>
                                        <p:attrNameLst>
                                          <p:attrName>ppt_y</p:attrName>
                                        </p:attrNameLst>
                                      </p:cBhvr>
                                      <p:tavLst>
                                        <p:tav tm="0">
                                          <p:val>
                                            <p:strVal val="#ppt_y+0.1"/>
                                          </p:val>
                                        </p:tav>
                                        <p:tav tm="100000">
                                          <p:val>
                                            <p:strVal val="#ppt_y"/>
                                          </p:val>
                                        </p:tav>
                                      </p:tavLst>
                                    </p:anim>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1500"/>
                                        <p:tgtEl>
                                          <p:spTgt spid="11"/>
                                        </p:tgtEl>
                                      </p:cBhvr>
                                    </p:animEffect>
                                  </p:childTnLst>
                                </p:cTn>
                              </p:par>
                            </p:childTnLst>
                          </p:cTn>
                        </p:par>
                        <p:par>
                          <p:cTn id="34" fill="hold">
                            <p:stCondLst>
                              <p:cond delay="4500"/>
                            </p:stCondLst>
                            <p:childTnLst>
                              <p:par>
                                <p:cTn id="35" presetID="52" presetClass="entr" presetSubtype="0"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Scale>
                                      <p:cBhvr>
                                        <p:cTn id="37" dur="75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750" decel="50000" fill="hold">
                                          <p:stCondLst>
                                            <p:cond delay="0"/>
                                          </p:stCondLst>
                                        </p:cTn>
                                        <p:tgtEl>
                                          <p:spTgt spid="12"/>
                                        </p:tgtEl>
                                        <p:attrNameLst>
                                          <p:attrName>ppt_x</p:attrName>
                                          <p:attrName>ppt_y</p:attrName>
                                        </p:attrNameLst>
                                      </p:cBhvr>
                                    </p:animMotion>
                                    <p:animEffect transition="in" filter="fade">
                                      <p:cBhvr>
                                        <p:cTn id="39" dur="750"/>
                                        <p:tgtEl>
                                          <p:spTgt spid="12"/>
                                        </p:tgtEl>
                                      </p:cBhvr>
                                    </p:animEffect>
                                  </p:childTnLst>
                                </p:cTn>
                              </p:par>
                            </p:childTnLst>
                          </p:cTn>
                        </p:par>
                        <p:par>
                          <p:cTn id="40" fill="hold">
                            <p:stCondLst>
                              <p:cond delay="6000"/>
                            </p:stCondLst>
                            <p:childTnLst>
                              <p:par>
                                <p:cTn id="41" presetID="14" presetClass="entr" presetSubtype="1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1500"/>
                                        <p:tgtEl>
                                          <p:spTgt spid="14"/>
                                        </p:tgtEl>
                                      </p:cBhvr>
                                    </p:animEffect>
                                  </p:childTnLst>
                                </p:cTn>
                              </p:par>
                            </p:childTnLst>
                          </p:cTn>
                        </p:par>
                        <p:par>
                          <p:cTn id="44" fill="hold">
                            <p:stCondLst>
                              <p:cond delay="75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p:bldP spid="15" grpId="0" animBg="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anose="020B0503020204020204" pitchFamily="34" charset="-122"/>
                <a:ea typeface="微软雅黑" panose="020B0503020204020204" pitchFamily="34" charset="-122"/>
                <a:sym typeface="微软雅黑" panose="020B0503020204020204" pitchFamily="34" charset="-122"/>
              </a:rPr>
              <a:t>谢谢</a:t>
            </a:r>
            <a:endParaRPr lang="zh-CN" altLang="en-US" sz="6600" b="1"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7"/>
          <p:cNvSpPr>
            <a:spLocks noChangeArrowheads="1"/>
          </p:cNvSpPr>
          <p:nvPr/>
        </p:nvSpPr>
        <p:spPr bwMode="auto">
          <a:xfrm>
            <a:off x="3505299" y="2785819"/>
            <a:ext cx="5111936"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anose="020B0503020204020204" pitchFamily="34" charset="-122"/>
              </a:rPr>
              <a:t>THANK YOU.</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anose="020B0503020204020204"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821787" y="3573016"/>
            <a:ext cx="2621280" cy="1260475"/>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命题背景</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选题背景</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研究意义</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选题背景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6021643" y="1539998"/>
            <a:ext cx="4652394" cy="25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小时候过年最开心的事情莫过于和家人一起看烟花，在爆竹声中迎接新年，和小伙伴们买些小爆竹烟火一群玩耍。随着现在人们对环境卫生的越来越重视，烟花也放的越来越少，尽管这是一个主要原因，但烟花的‘花样’也就寥寥几种，这何其不是一个原因呢？小时候也常常想，要是有那种可以自己设计出各种形状或者各种字的烟花形状该多好啊。随着现在社会的发展，也冒出了多种多样的小烟花，但也难以满足的喜爱，毕竟每个人的喜好不同，有些人希望自己买到能展现出自己想法的烟花。</a:t>
            </a:r>
            <a:endParaRPr 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12"/>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65000"/>
                  <a:lumOff val="35000"/>
                </a:schemeClr>
              </a:solidFill>
            </a:endParaRPr>
          </a:p>
        </p:txBody>
      </p:sp>
      <p:sp>
        <p:nvSpPr>
          <p:cNvPr id="40" name="Freeform 12"/>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41" name="TextBox 40"/>
          <p:cNvSpPr txBox="1"/>
          <p:nvPr/>
        </p:nvSpPr>
        <p:spPr>
          <a:xfrm>
            <a:off x="1968500" y="4972050"/>
            <a:ext cx="8068945" cy="1209675"/>
          </a:xfrm>
          <a:prstGeom prst="rect">
            <a:avLst/>
          </a:prstGeom>
          <a:noFill/>
        </p:spPr>
        <p:txBody>
          <a:bodyPr wrap="square" rtlCol="0">
            <a:spAutoFit/>
          </a:bodyPr>
          <a:lstStyle/>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正是这种情况下，我想开发出一个多人设计的烟花平台。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其主要针对的用户是烟花的喜爱者，能够设计出更多受欢迎更好的视觉效果的烟花，用户可以在浏览所有人设计的烟花爆竹的外形设计和想法，也可以在上面订做自己设计的烟花，设计好后拿到烟花释放就可以直接得到一个形状，放烟花后也能得到自己设计好的效果。</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descr="1"/>
          <p:cNvPicPr>
            <a:picLocks noChangeAspect="1"/>
          </p:cNvPicPr>
          <p:nvPr/>
        </p:nvPicPr>
        <p:blipFill>
          <a:blip r:embed="rId2"/>
          <a:stretch>
            <a:fillRect/>
          </a:stretch>
        </p:blipFill>
        <p:spPr>
          <a:xfrm>
            <a:off x="1608455" y="1428115"/>
            <a:ext cx="4212590" cy="25247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750"/>
                                        <p:tgtEl>
                                          <p:spTgt spid="30"/>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6836E-6 -3.7037E-7 L 0.36686 0.15278 " pathEditMode="relative" rAng="0" ptsTypes="AA">
                                      <p:cBhvr>
                                        <p:cTn id="12" dur="500" spd="-99900" fill="hold"/>
                                        <p:tgtEl>
                                          <p:spTgt spid="39"/>
                                        </p:tgtEl>
                                        <p:attrNameLst>
                                          <p:attrName>ppt_x</p:attrName>
                                          <p:attrName>ppt_y</p:attrName>
                                        </p:attrNameLst>
                                      </p:cBhvr>
                                      <p:rCtr x="18343" y="7639"/>
                                    </p:animMotion>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7.85742E-7 -3.33333E-6 L -0.39495 -0.11018 " pathEditMode="relative" rAng="0" ptsTypes="AA">
                                      <p:cBhvr>
                                        <p:cTn id="16" dur="500" spd="-99900" fill="hold"/>
                                        <p:tgtEl>
                                          <p:spTgt spid="40"/>
                                        </p:tgtEl>
                                        <p:attrNameLst>
                                          <p:attrName>ppt_x</p:attrName>
                                          <p:attrName>ppt_y</p:attrName>
                                        </p:attrNameLst>
                                      </p:cBhvr>
                                      <p:rCtr x="-19748" y="-5509"/>
                                    </p:animMotion>
                                  </p:childTnLst>
                                </p:cTn>
                              </p:par>
                            </p:childTnLst>
                          </p:cTn>
                        </p:par>
                        <p:par>
                          <p:cTn id="17" fill="hold">
                            <p:stCondLst>
                              <p:cond delay="1000"/>
                            </p:stCondLst>
                            <p:childTnLst>
                              <p:par>
                                <p:cTn id="18" presetID="18" presetClass="entr" presetSubtype="3"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strips(upRight)">
                                      <p:cBhvr>
                                        <p:cTn id="20" dur="500"/>
                                        <p:tgtEl>
                                          <p:spTgt spid="4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9" grpId="0" animBg="1"/>
      <p:bldP spid="39" grpId="1" animBg="1"/>
      <p:bldP spid="40" grpId="0" animBg="1"/>
      <p:bldP spid="40" grpId="1" animBg="1"/>
      <p:bldP spid="41"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研究意义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1" name="等腰三角形 10"/>
          <p:cNvSpPr>
            <a:spLocks noChangeAspect="1" noChangeArrowheads="1"/>
          </p:cNvSpPr>
          <p:nvPr/>
        </p:nvSpPr>
        <p:spPr bwMode="auto">
          <a:xfrm rot="5400000" flipV="1">
            <a:off x="7339678" y="2255403"/>
            <a:ext cx="239249" cy="206315"/>
          </a:xfrm>
          <a:prstGeom prst="triangle">
            <a:avLst>
              <a:gd name="adj" fmla="val 50000"/>
            </a:avLst>
          </a:prstGeom>
          <a:solidFill>
            <a:schemeClr val="accent5">
              <a:lumMod val="50000"/>
            </a:schemeClr>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12" name="矩形 47"/>
          <p:cNvSpPr>
            <a:spLocks noChangeArrowheads="1"/>
          </p:cNvSpPr>
          <p:nvPr/>
        </p:nvSpPr>
        <p:spPr bwMode="auto">
          <a:xfrm>
            <a:off x="7635061" y="1466516"/>
            <a:ext cx="2822407" cy="164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anose="020B0503020204020204" pitchFamily="34" charset="-122"/>
              </a:rPr>
              <a:t>所以多人设计烟花类型的平台市场还是很有前景的。烟花爱好者或者一些购买烟花的用户可以自己设计出自己的喜欢的烟花类型，只需要一张设计好的图片和一段文字介绍。</a:t>
            </a:r>
            <a:endParaRPr lang="zh-CN" altLang="en-US" sz="1400" dirty="0">
              <a:solidFill>
                <a:schemeClr val="tx1">
                  <a:lumMod val="65000"/>
                  <a:lumOff val="35000"/>
                </a:schemeClr>
              </a:solidFill>
              <a:sym typeface="微软雅黑" panose="020B0503020204020204" pitchFamily="34" charset="-122"/>
            </a:endParaRPr>
          </a:p>
        </p:txBody>
      </p:sp>
      <p:sp>
        <p:nvSpPr>
          <p:cNvPr id="13" name="等腰三角形 18"/>
          <p:cNvSpPr>
            <a:spLocks noChangeAspect="1" noChangeArrowheads="1"/>
          </p:cNvSpPr>
          <p:nvPr/>
        </p:nvSpPr>
        <p:spPr bwMode="auto">
          <a:xfrm rot="5400000" flipV="1">
            <a:off x="7339678" y="4438471"/>
            <a:ext cx="239249" cy="206315"/>
          </a:xfrm>
          <a:prstGeom prst="triangle">
            <a:avLst>
              <a:gd name="adj" fmla="val 50000"/>
            </a:avLst>
          </a:prstGeom>
          <a:solidFill>
            <a:schemeClr val="accent5">
              <a:lumMod val="50000"/>
            </a:schemeClr>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14" name="矩形 47"/>
          <p:cNvSpPr>
            <a:spLocks noChangeArrowheads="1"/>
          </p:cNvSpPr>
          <p:nvPr/>
        </p:nvSpPr>
        <p:spPr bwMode="auto">
          <a:xfrm>
            <a:off x="7635061" y="3980423"/>
            <a:ext cx="2822407" cy="112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anose="020B0503020204020204" pitchFamily="34" charset="-122"/>
              </a:rPr>
              <a:t>然后上传到一个平台供大家互相之间学习交流，也使其他人得到灵感，这样一个网站平台是十分必要的。</a:t>
            </a:r>
            <a:endParaRPr lang="zh-CN" altLang="en-US" sz="1400" dirty="0">
              <a:solidFill>
                <a:schemeClr val="tx1">
                  <a:lumMod val="65000"/>
                  <a:lumOff val="35000"/>
                </a:schemeClr>
              </a:solidFill>
              <a:sym typeface="微软雅黑" panose="020B0503020204020204" pitchFamily="34" charset="-122"/>
            </a:endParaRPr>
          </a:p>
        </p:txBody>
      </p:sp>
      <p:sp>
        <p:nvSpPr>
          <p:cNvPr id="15" name="等腰三角形 18"/>
          <p:cNvSpPr>
            <a:spLocks noChangeAspect="1" noChangeArrowheads="1"/>
          </p:cNvSpPr>
          <p:nvPr/>
        </p:nvSpPr>
        <p:spPr bwMode="auto">
          <a:xfrm rot="16200000" flipH="1" flipV="1">
            <a:off x="4269367" y="3308515"/>
            <a:ext cx="239249" cy="206315"/>
          </a:xfrm>
          <a:prstGeom prst="triangle">
            <a:avLst>
              <a:gd name="adj" fmla="val 50000"/>
            </a:avLst>
          </a:prstGeom>
          <a:solidFill>
            <a:schemeClr val="accent5">
              <a:lumMod val="50000"/>
            </a:schemeClr>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16" name="矩形 47"/>
          <p:cNvSpPr>
            <a:spLocks noChangeArrowheads="1"/>
          </p:cNvSpPr>
          <p:nvPr/>
        </p:nvSpPr>
        <p:spPr bwMode="auto">
          <a:xfrm>
            <a:off x="1842322" y="2137989"/>
            <a:ext cx="2443253" cy="293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dirty="0">
                <a:solidFill>
                  <a:schemeClr val="tx1">
                    <a:lumMod val="65000"/>
                    <a:lumOff val="35000"/>
                  </a:schemeClr>
                </a:solidFill>
                <a:sym typeface="微软雅黑" panose="020B0503020204020204" pitchFamily="34" charset="-122"/>
              </a:rPr>
              <a:t>      </a:t>
            </a:r>
            <a:r>
              <a:rPr lang="zh-CN" altLang="en-US" sz="1400" dirty="0">
                <a:solidFill>
                  <a:schemeClr val="tx1">
                    <a:lumMod val="65000"/>
                    <a:lumOff val="35000"/>
                  </a:schemeClr>
                </a:solidFill>
                <a:sym typeface="微软雅黑" panose="020B0503020204020204" pitchFamily="34" charset="-122"/>
              </a:rPr>
              <a:t>在如今互联网发展迅速的时代，我们可以发现大部分烟花销售的网站只是单纯的销售一些固定的样式。但随着现在的科技越来越发达，接触到的事物也越来越多，人们的审美观都有了很高的提升，烟花的类型如果还像当年一样停滞不前，没有更新变化的话，迟早是要淘汰的。</a:t>
            </a:r>
            <a:endParaRPr lang="zh-CN" altLang="en-US" sz="1400" dirty="0">
              <a:solidFill>
                <a:schemeClr val="tx1">
                  <a:lumMod val="65000"/>
                  <a:lumOff val="35000"/>
                </a:schemeClr>
              </a:solidFill>
              <a:sym typeface="微软雅黑" panose="020B0503020204020204" pitchFamily="34" charset="-122"/>
            </a:endParaRPr>
          </a:p>
        </p:txBody>
      </p:sp>
      <p:sp>
        <p:nvSpPr>
          <p:cNvPr id="17" name="形状 16"/>
          <p:cNvSpPr/>
          <p:nvPr/>
        </p:nvSpPr>
        <p:spPr>
          <a:xfrm>
            <a:off x="4635277" y="2731047"/>
            <a:ext cx="1867985" cy="1868267"/>
          </a:xfrm>
          <a:prstGeom prst="leftCircularArrow">
            <a:avLst>
              <a:gd name="adj1" fmla="val 8909"/>
              <a:gd name="adj2" fmla="val 1142322"/>
              <a:gd name="adj3" fmla="val 6293598"/>
              <a:gd name="adj4" fmla="val 18900002"/>
              <a:gd name="adj5" fmla="val 12500"/>
            </a:avLst>
          </a:prstGeom>
          <a:solidFill>
            <a:schemeClr val="accent5">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21" name="空心弧 20"/>
          <p:cNvSpPr/>
          <p:nvPr/>
        </p:nvSpPr>
        <p:spPr>
          <a:xfrm>
            <a:off x="5305528" y="3953591"/>
            <a:ext cx="1604887" cy="1605530"/>
          </a:xfrm>
          <a:prstGeom prst="blockArc">
            <a:avLst>
              <a:gd name="adj1" fmla="val 13624405"/>
              <a:gd name="adj2" fmla="val 17228224"/>
              <a:gd name="adj3" fmla="val 11481"/>
            </a:avLst>
          </a:prstGeom>
          <a:solidFill>
            <a:schemeClr val="accent5">
              <a:lumMod val="75000"/>
            </a:schemeClr>
          </a:solidFill>
          <a:ln>
            <a:noFill/>
          </a:ln>
          <a:effectLst/>
        </p:spPr>
        <p:style>
          <a:lnRef idx="0">
            <a:scrgbClr r="0" g="0" b="0"/>
          </a:lnRef>
          <a:fillRef idx="3">
            <a:scrgbClr r="0" g="0" b="0"/>
          </a:fillRef>
          <a:effectRef idx="2">
            <a:scrgbClr r="0" g="0" b="0"/>
          </a:effectRef>
          <a:fontRef idx="minor">
            <a:schemeClr val="lt1"/>
          </a:fontRef>
        </p:style>
      </p:sp>
      <p:grpSp>
        <p:nvGrpSpPr>
          <p:cNvPr id="23" name="组合 22"/>
          <p:cNvGrpSpPr/>
          <p:nvPr/>
        </p:nvGrpSpPr>
        <p:grpSpPr>
          <a:xfrm rot="2736489">
            <a:off x="5853855" y="2268800"/>
            <a:ext cx="578227" cy="506765"/>
            <a:chOff x="4212441" y="1835306"/>
            <a:chExt cx="645570" cy="565784"/>
          </a:xfrm>
          <a:solidFill>
            <a:schemeClr val="accent5">
              <a:lumMod val="50000"/>
            </a:schemeClr>
          </a:solidFill>
        </p:grpSpPr>
        <p:sp>
          <p:nvSpPr>
            <p:cNvPr id="24" name="Freeform 143"/>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25" name="Freeform 144"/>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26" name="Freeform 145"/>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27" name="Freeform 146"/>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grpSp>
      <p:grpSp>
        <p:nvGrpSpPr>
          <p:cNvPr id="28" name="组合 27"/>
          <p:cNvGrpSpPr/>
          <p:nvPr/>
        </p:nvGrpSpPr>
        <p:grpSpPr>
          <a:xfrm>
            <a:off x="5277283" y="3424611"/>
            <a:ext cx="554403" cy="442165"/>
            <a:chOff x="3009633" y="2833220"/>
            <a:chExt cx="591168" cy="471487"/>
          </a:xfrm>
          <a:solidFill>
            <a:schemeClr val="accent5">
              <a:lumMod val="50000"/>
            </a:schemeClr>
          </a:solidFill>
        </p:grpSpPr>
        <p:sp>
          <p:nvSpPr>
            <p:cNvPr id="30"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31"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32"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grpSp>
      <p:grpSp>
        <p:nvGrpSpPr>
          <p:cNvPr id="33" name="组合 32"/>
          <p:cNvGrpSpPr/>
          <p:nvPr/>
        </p:nvGrpSpPr>
        <p:grpSpPr>
          <a:xfrm>
            <a:off x="5864139" y="4479150"/>
            <a:ext cx="425157" cy="554407"/>
            <a:chOff x="6889388" y="2720789"/>
            <a:chExt cx="453350" cy="591172"/>
          </a:xfrm>
          <a:solidFill>
            <a:schemeClr val="accent5">
              <a:lumMod val="50000"/>
            </a:schemeClr>
          </a:solidFill>
        </p:grpSpPr>
        <p:sp>
          <p:nvSpPr>
            <p:cNvPr id="34"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35" name="Freeform 198"/>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grpSp>
      <p:sp>
        <p:nvSpPr>
          <p:cNvPr id="36" name="空心弧 35"/>
          <p:cNvSpPr/>
          <p:nvPr/>
        </p:nvSpPr>
        <p:spPr>
          <a:xfrm>
            <a:off x="5305528" y="3953591"/>
            <a:ext cx="1604887" cy="1605530"/>
          </a:xfrm>
          <a:prstGeom prst="blockArc">
            <a:avLst>
              <a:gd name="adj1" fmla="val 17085111"/>
              <a:gd name="adj2" fmla="val 10799997"/>
              <a:gd name="adj3" fmla="val 11504"/>
            </a:avLst>
          </a:prstGeom>
          <a:solidFill>
            <a:schemeClr val="accent5">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37" name="任意多边形 36"/>
          <p:cNvSpPr/>
          <p:nvPr/>
        </p:nvSpPr>
        <p:spPr>
          <a:xfrm rot="17307692">
            <a:off x="5663027" y="2214108"/>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
        <p:nvSpPr>
          <p:cNvPr id="38" name="任意多边形 37"/>
          <p:cNvSpPr/>
          <p:nvPr/>
        </p:nvSpPr>
        <p:spPr>
          <a:xfrm rot="17307692">
            <a:off x="5266953" y="1762962"/>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
        <p:nvSpPr>
          <p:cNvPr id="40" name="TextBox 3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350"/>
                                        <p:tgtEl>
                                          <p:spTgt spid="3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600"/>
                                        <p:tgtEl>
                                          <p:spTgt spid="3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26" presetClass="emph" presetSubtype="0" fill="hold" grpId="1" nodeType="withEffect">
                                  <p:stCondLst>
                                    <p:cond delay="0"/>
                                  </p:stCondLst>
                                  <p:childTnLst>
                                    <p:animEffect transition="out" filter="fade">
                                      <p:cBhvr>
                                        <p:cTn id="20" dur="500" tmFilter="0, 0; .2, .5; .8, .5; 1, 0"/>
                                        <p:tgtEl>
                                          <p:spTgt spid="11"/>
                                        </p:tgtEl>
                                      </p:cBhvr>
                                    </p:animEffect>
                                    <p:animScale>
                                      <p:cBhvr>
                                        <p:cTn id="21" dur="250" autoRev="1" fill="hold"/>
                                        <p:tgtEl>
                                          <p:spTgt spid="11"/>
                                        </p:tgtEl>
                                      </p:cBhvr>
                                      <p:by x="105000" y="105000"/>
                                    </p:animScale>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3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26" presetClass="emph" presetSubtype="0" fill="hold" grpId="1" nodeType="withEffect">
                                  <p:stCondLst>
                                    <p:cond delay="0"/>
                                  </p:stCondLst>
                                  <p:childTnLst>
                                    <p:animEffect transition="out" filter="fade">
                                      <p:cBhvr>
                                        <p:cTn id="37" dur="500" tmFilter="0, 0; .2, .5; .8, .5; 1, 0"/>
                                        <p:tgtEl>
                                          <p:spTgt spid="15"/>
                                        </p:tgtEl>
                                      </p:cBhvr>
                                    </p:animEffect>
                                    <p:animScale>
                                      <p:cBhvr>
                                        <p:cTn id="38" dur="250" autoRev="1" fill="hold"/>
                                        <p:tgtEl>
                                          <p:spTgt spid="15"/>
                                        </p:tgtEl>
                                      </p:cBhvr>
                                      <p:by x="105000" y="105000"/>
                                    </p:animScale>
                                  </p:childTnLst>
                                </p:cTn>
                              </p:par>
                            </p:childTnLst>
                          </p:cTn>
                        </p:par>
                        <p:par>
                          <p:cTn id="39" fill="hold">
                            <p:stCondLst>
                              <p:cond delay="3500"/>
                            </p:stCondLst>
                            <p:childTnLst>
                              <p:par>
                                <p:cTn id="40" presetID="2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250"/>
                                        <p:tgtEl>
                                          <p:spTgt spid="21"/>
                                        </p:tgtEl>
                                      </p:cBhvr>
                                    </p:animEffect>
                                  </p:childTnLst>
                                </p:cTn>
                              </p:par>
                            </p:childTnLst>
                          </p:cTn>
                        </p:par>
                        <p:par>
                          <p:cTn id="47" fill="hold">
                            <p:stCondLst>
                              <p:cond delay="4500"/>
                            </p:stCondLst>
                            <p:childTnLst>
                              <p:par>
                                <p:cTn id="48" presetID="21" presetClass="entr" presetSubtype="1"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heel(1)">
                                      <p:cBhvr>
                                        <p:cTn id="50" dur="1000"/>
                                        <p:tgtEl>
                                          <p:spTgt spid="36"/>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6000"/>
                            </p:stCondLst>
                            <p:childTnLst>
                              <p:par>
                                <p:cTn id="56" presetID="1"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par>
                                <p:cTn id="58" presetID="26" presetClass="emph" presetSubtype="0" fill="hold" grpId="1" nodeType="withEffect">
                                  <p:stCondLst>
                                    <p:cond delay="0"/>
                                  </p:stCondLst>
                                  <p:childTnLst>
                                    <p:animEffect transition="out" filter="fade">
                                      <p:cBhvr>
                                        <p:cTn id="59" dur="500" tmFilter="0, 0; .2, .5; .8, .5; 1, 0"/>
                                        <p:tgtEl>
                                          <p:spTgt spid="13"/>
                                        </p:tgtEl>
                                      </p:cBhvr>
                                    </p:animEffect>
                                    <p:animScale>
                                      <p:cBhvr>
                                        <p:cTn id="60" dur="250" autoRev="1" fill="hold"/>
                                        <p:tgtEl>
                                          <p:spTgt spid="13"/>
                                        </p:tgtEl>
                                      </p:cBhvr>
                                      <p:by x="105000" y="105000"/>
                                    </p:animScale>
                                  </p:childTnLst>
                                </p:cTn>
                              </p:par>
                              <p:par>
                                <p:cTn id="61" presetID="22" presetClass="entr" presetSubtype="8"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3" grpId="0" animBg="1"/>
      <p:bldP spid="13" grpId="1" animBg="1"/>
      <p:bldP spid="14" grpId="0"/>
      <p:bldP spid="15" grpId="0" animBg="1"/>
      <p:bldP spid="15" grpId="1" animBg="1"/>
      <p:bldP spid="16" grpId="0"/>
      <p:bldP spid="37" grpId="0" animBg="1"/>
      <p:bldP spid="38"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346489" y="3573016"/>
            <a:ext cx="3571875" cy="1260475"/>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相关技术</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Related Technologies</a:t>
            </a:r>
            <a:endPar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研究目标</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265"/>
            <a:chOff x="4369395" y="3284984"/>
            <a:chExt cx="1436675" cy="215265"/>
          </a:xfrm>
        </p:grpSpPr>
        <p:sp>
          <p:nvSpPr>
            <p:cNvPr id="6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研究方案</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4945459" y="5229780"/>
            <a:ext cx="1436675" cy="215265"/>
            <a:chOff x="4369395" y="3284984"/>
            <a:chExt cx="1436675" cy="215265"/>
          </a:xfrm>
        </p:grpSpPr>
        <p:sp>
          <p:nvSpPr>
            <p:cNvPr id="7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关键技术</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80" name="组合 79"/>
          <p:cNvGrpSpPr/>
          <p:nvPr/>
        </p:nvGrpSpPr>
        <p:grpSpPr>
          <a:xfrm>
            <a:off x="6389104" y="5229200"/>
            <a:ext cx="1436675" cy="215265"/>
            <a:chOff x="4369395" y="3284984"/>
            <a:chExt cx="1436675" cy="215265"/>
          </a:xfrm>
        </p:grpSpPr>
        <p:sp>
          <p:nvSpPr>
            <p:cNvPr id="88"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研究成果</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4369395" y="3316401"/>
              <a:ext cx="168551" cy="168551"/>
              <a:chOff x="5005199" y="3717032"/>
              <a:chExt cx="168551" cy="168551"/>
            </a:xfrm>
          </p:grpSpPr>
          <p:sp>
            <p:nvSpPr>
              <p:cNvPr id="90" name="椭圆 8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91" name="等腰三角形 9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50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研究目标</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9" name="任意多边形 48"/>
          <p:cNvSpPr/>
          <p:nvPr/>
        </p:nvSpPr>
        <p:spPr>
          <a:xfrm rot="5400000">
            <a:off x="3741636" y="3130824"/>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0" name="任意多边形 49"/>
          <p:cNvSpPr/>
          <p:nvPr/>
        </p:nvSpPr>
        <p:spPr>
          <a:xfrm rot="18900000">
            <a:off x="2202848" y="2950553"/>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1" name="任意多边形 50"/>
          <p:cNvSpPr/>
          <p:nvPr/>
        </p:nvSpPr>
        <p:spPr>
          <a:xfrm rot="18900000" flipV="1">
            <a:off x="3029613" y="377643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2" name="任意多边形 51"/>
          <p:cNvSpPr/>
          <p:nvPr/>
        </p:nvSpPr>
        <p:spPr>
          <a:xfrm rot="2700000">
            <a:off x="3010562" y="2121606"/>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3" name="心形 52"/>
          <p:cNvSpPr/>
          <p:nvPr/>
        </p:nvSpPr>
        <p:spPr>
          <a:xfrm>
            <a:off x="3388742" y="1777847"/>
            <a:ext cx="351692" cy="293077"/>
          </a:xfrm>
          <a:prstGeom prst="hear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54" name="组合 53"/>
          <p:cNvGrpSpPr/>
          <p:nvPr/>
        </p:nvGrpSpPr>
        <p:grpSpPr>
          <a:xfrm>
            <a:off x="5019453" y="3244749"/>
            <a:ext cx="224872" cy="564609"/>
            <a:chOff x="3114596" y="2996938"/>
            <a:chExt cx="224872" cy="564609"/>
          </a:xfrm>
          <a:solidFill>
            <a:schemeClr val="accent5">
              <a:lumMod val="75000"/>
            </a:schemeClr>
          </a:solidFill>
        </p:grpSpPr>
        <p:sp>
          <p:nvSpPr>
            <p:cNvPr id="55" name="椭圆 54"/>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6" name="同侧圆角矩形 55"/>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同侧圆角矩形 57"/>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同侧圆角矩形 58"/>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同侧圆角矩形 59"/>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同侧圆角矩形 60"/>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62" name="组合 61"/>
          <p:cNvGrpSpPr/>
          <p:nvPr/>
        </p:nvGrpSpPr>
        <p:grpSpPr>
          <a:xfrm>
            <a:off x="1710983" y="3332352"/>
            <a:ext cx="439857" cy="311768"/>
            <a:chOff x="4979939" y="3638125"/>
            <a:chExt cx="439857" cy="311768"/>
          </a:xfrm>
          <a:solidFill>
            <a:schemeClr val="accent5">
              <a:lumMod val="75000"/>
            </a:schemeClr>
          </a:solidFill>
        </p:grpSpPr>
        <p:grpSp>
          <p:nvGrpSpPr>
            <p:cNvPr id="63" name="组合 62"/>
            <p:cNvGrpSpPr/>
            <p:nvPr/>
          </p:nvGrpSpPr>
          <p:grpSpPr>
            <a:xfrm>
              <a:off x="4979939" y="3681386"/>
              <a:ext cx="439857" cy="268507"/>
              <a:chOff x="4975778" y="3669385"/>
              <a:chExt cx="439857" cy="268507"/>
            </a:xfrm>
            <a:grpFill/>
          </p:grpSpPr>
          <p:grpSp>
            <p:nvGrpSpPr>
              <p:cNvPr id="65" name="组合 64"/>
              <p:cNvGrpSpPr/>
              <p:nvPr/>
            </p:nvGrpSpPr>
            <p:grpSpPr>
              <a:xfrm>
                <a:off x="4975778" y="3689944"/>
                <a:ext cx="439857" cy="24689"/>
                <a:chOff x="4902784" y="3688900"/>
                <a:chExt cx="439857" cy="24689"/>
              </a:xfrm>
              <a:grpFill/>
            </p:grpSpPr>
            <p:sp>
              <p:nvSpPr>
                <p:cNvPr id="69" name="矩形 68"/>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矩形 69"/>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6" name="等腰三角形 65"/>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7" name="矩形 66"/>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矩形 67"/>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4" name="剪去单角的矩形 63"/>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1" name="组合 70"/>
          <p:cNvGrpSpPr/>
          <p:nvPr/>
        </p:nvGrpSpPr>
        <p:grpSpPr>
          <a:xfrm>
            <a:off x="3330653" y="4917812"/>
            <a:ext cx="465358" cy="418456"/>
            <a:chOff x="2928203" y="5369694"/>
            <a:chExt cx="465358" cy="418456"/>
          </a:xfrm>
          <a:solidFill>
            <a:schemeClr val="accent5">
              <a:lumMod val="50000"/>
            </a:schemeClr>
          </a:solidFill>
        </p:grpSpPr>
        <p:grpSp>
          <p:nvGrpSpPr>
            <p:cNvPr id="72" name="组合 71"/>
            <p:cNvGrpSpPr/>
            <p:nvPr/>
          </p:nvGrpSpPr>
          <p:grpSpPr>
            <a:xfrm>
              <a:off x="2928203" y="5369694"/>
              <a:ext cx="460390" cy="418456"/>
              <a:chOff x="10760386" y="4041158"/>
              <a:chExt cx="460390" cy="418456"/>
            </a:xfrm>
            <a:grpFill/>
          </p:grpSpPr>
          <p:sp>
            <p:nvSpPr>
              <p:cNvPr id="75" name="任意多边形 74"/>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6" name="任意多边形 75"/>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3" name="任意多边形 72"/>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4" name="任意多边形 73"/>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8" name="矩形 47"/>
          <p:cNvSpPr>
            <a:spLocks noChangeArrowheads="1"/>
          </p:cNvSpPr>
          <p:nvPr/>
        </p:nvSpPr>
        <p:spPr bwMode="auto">
          <a:xfrm>
            <a:off x="5932170" y="1143000"/>
            <a:ext cx="5048250" cy="92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400" dirty="0">
                <a:solidFill>
                  <a:schemeClr val="tx1">
                    <a:lumMod val="65000"/>
                    <a:lumOff val="35000"/>
                  </a:schemeClr>
                </a:solidFill>
                <a:sym typeface="微软雅黑" panose="020B0503020204020204" pitchFamily="34" charset="-122"/>
              </a:rPr>
              <a:t>       </a:t>
            </a:r>
            <a:r>
              <a:rPr lang="zh-CN" altLang="en-US" sz="1400" dirty="0">
                <a:solidFill>
                  <a:schemeClr val="tx1">
                    <a:lumMod val="65000"/>
                    <a:lumOff val="35000"/>
                  </a:schemeClr>
                </a:solidFill>
                <a:sym typeface="微软雅黑" panose="020B0503020204020204" pitchFamily="34" charset="-122"/>
              </a:rPr>
              <a:t>本文主要研究的是基于java语言开发的烟花设计平台，主要是针对于用户进行设计自己喜欢的烟花类型，主要分为前端功能页面和后台管理系统两个大的模块。</a:t>
            </a:r>
            <a:endParaRPr lang="zh-CN" altLang="en-US" sz="1400" dirty="0">
              <a:solidFill>
                <a:schemeClr val="tx1">
                  <a:lumMod val="65000"/>
                  <a:lumOff val="35000"/>
                </a:schemeClr>
              </a:solidFill>
              <a:sym typeface="微软雅黑" panose="020B0503020204020204" pitchFamily="34" charset="-122"/>
            </a:endParaRPr>
          </a:p>
        </p:txBody>
      </p:sp>
      <p:sp>
        <p:nvSpPr>
          <p:cNvPr id="81" name="矩形 80"/>
          <p:cNvSpPr/>
          <p:nvPr/>
        </p:nvSpPr>
        <p:spPr>
          <a:xfrm>
            <a:off x="5845675" y="2740638"/>
            <a:ext cx="1553210" cy="367030"/>
          </a:xfrm>
          <a:prstGeom prst="rect">
            <a:avLst/>
          </a:prstGeom>
        </p:spPr>
        <p:txBody>
          <a:bodyPr wrap="none" lIns="91431" tIns="45716" rIns="91431" bIns="45716">
            <a:spAutoFit/>
          </a:bodyPr>
          <a:lstStyle/>
          <a:p>
            <a:r>
              <a:rPr lang="zh-CN" b="1" dirty="0">
                <a:solidFill>
                  <a:schemeClr val="accent5">
                    <a:lumMod val="75000"/>
                  </a:schemeClr>
                </a:solidFill>
                <a:latin typeface="微软雅黑" panose="020B0503020204020204" pitchFamily="34" charset="-122"/>
                <a:ea typeface="微软雅黑" panose="020B0503020204020204" pitchFamily="34" charset="-122"/>
              </a:rPr>
              <a:t>前端功能页面</a:t>
            </a:r>
            <a:endParaRPr 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2" name="矩形 47"/>
          <p:cNvSpPr>
            <a:spLocks noChangeArrowheads="1"/>
          </p:cNvSpPr>
          <p:nvPr/>
        </p:nvSpPr>
        <p:spPr bwMode="auto">
          <a:xfrm>
            <a:off x="5845675" y="3245034"/>
            <a:ext cx="2248868" cy="23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400" dirty="0">
                <a:solidFill>
                  <a:schemeClr val="tx1">
                    <a:lumMod val="65000"/>
                    <a:lumOff val="35000"/>
                  </a:schemeClr>
                </a:solidFill>
                <a:sym typeface="微软雅黑" panose="020B0503020204020204" pitchFamily="34" charset="-122"/>
              </a:rPr>
              <a:t>       </a:t>
            </a:r>
            <a:r>
              <a:rPr lang="zh-CN" altLang="en-US" sz="1400" dirty="0">
                <a:solidFill>
                  <a:schemeClr val="tx1">
                    <a:lumMod val="65000"/>
                    <a:lumOff val="35000"/>
                  </a:schemeClr>
                </a:solidFill>
                <a:sym typeface="微软雅黑" panose="020B0503020204020204" pitchFamily="34" charset="-122"/>
              </a:rPr>
              <a:t>用户的注册、登录和退出功能，烟花设计作品的分类展示功能，烟花设计作品详情页面的展示功能，用户设计烟花设计作品功能，烟花设计作品的删除功能，用户个人中心资料的修改、查看功能</a:t>
            </a:r>
            <a:endParaRPr lang="zh-CN" altLang="en-US" sz="1400" dirty="0">
              <a:solidFill>
                <a:schemeClr val="tx1">
                  <a:lumMod val="65000"/>
                  <a:lumOff val="35000"/>
                </a:schemeClr>
              </a:solidFill>
              <a:sym typeface="微软雅黑" panose="020B0503020204020204" pitchFamily="34" charset="-122"/>
            </a:endParaRPr>
          </a:p>
        </p:txBody>
      </p:sp>
      <p:sp>
        <p:nvSpPr>
          <p:cNvPr id="83" name="矩形 82"/>
          <p:cNvSpPr/>
          <p:nvPr/>
        </p:nvSpPr>
        <p:spPr>
          <a:xfrm>
            <a:off x="8410493" y="2740638"/>
            <a:ext cx="1553210" cy="367030"/>
          </a:xfrm>
          <a:prstGeom prst="rect">
            <a:avLst/>
          </a:prstGeom>
        </p:spPr>
        <p:txBody>
          <a:bodyPr wrap="none" lIns="91431" tIns="45716" rIns="91431" bIns="45716">
            <a:spAutoFit/>
          </a:bodyPr>
          <a:lstStyle/>
          <a:p>
            <a:pPr algn="l"/>
            <a:r>
              <a:rPr lang="en-US" altLang="zh-CN" b="1" dirty="0">
                <a:solidFill>
                  <a:schemeClr val="accent5">
                    <a:lumMod val="75000"/>
                  </a:schemeClr>
                </a:solidFill>
                <a:latin typeface="微软雅黑" panose="020B0503020204020204" pitchFamily="34" charset="-122"/>
                <a:ea typeface="微软雅黑" panose="020B0503020204020204" pitchFamily="34" charset="-122"/>
              </a:rPr>
              <a:t>后台管理系统</a:t>
            </a:r>
            <a:endParaRPr lang="en-US"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4" name="矩形 47"/>
          <p:cNvSpPr>
            <a:spLocks noChangeArrowheads="1"/>
          </p:cNvSpPr>
          <p:nvPr/>
        </p:nvSpPr>
        <p:spPr bwMode="auto">
          <a:xfrm>
            <a:off x="8410492" y="3245034"/>
            <a:ext cx="2233608" cy="120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400" dirty="0">
                <a:solidFill>
                  <a:schemeClr val="tx1">
                    <a:lumMod val="65000"/>
                    <a:lumOff val="35000"/>
                  </a:schemeClr>
                </a:solidFill>
                <a:sym typeface="微软雅黑" panose="020B0503020204020204" pitchFamily="34" charset="-122"/>
              </a:rPr>
              <a:t>       </a:t>
            </a:r>
            <a:r>
              <a:rPr lang="zh-CN" altLang="en-US" sz="1400" dirty="0">
                <a:solidFill>
                  <a:schemeClr val="tx1">
                    <a:lumMod val="65000"/>
                    <a:lumOff val="35000"/>
                  </a:schemeClr>
                </a:solidFill>
                <a:sym typeface="微软雅黑" panose="020B0503020204020204" pitchFamily="34" charset="-122"/>
              </a:rPr>
              <a:t>主要是对网站用户的统一管理，作品的上传、删除，作品列表的管理，用户信息的修改和删除等</a:t>
            </a:r>
            <a:endParaRPr lang="zh-CN" altLang="en-US" sz="1400" dirty="0">
              <a:solidFill>
                <a:schemeClr val="tx1">
                  <a:lumMod val="65000"/>
                  <a:lumOff val="35000"/>
                </a:schemeClr>
              </a:solidFill>
              <a:sym typeface="微软雅黑" panose="020B0503020204020204"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par>
                                <p:cTn id="31" presetID="5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animEffect transition="in" filter="fade">
                                      <p:cBhvr>
                                        <p:cTn id="35" dur="500"/>
                                        <p:tgtEl>
                                          <p:spTgt spid="54"/>
                                        </p:tgtEl>
                                      </p:cBhvr>
                                    </p:animEffect>
                                  </p:childTnLst>
                                </p:cTn>
                              </p:par>
                              <p:par>
                                <p:cTn id="36" presetID="53" presetClass="entr" presetSubtype="16"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randombar(horizontal)">
                                      <p:cBhvr>
                                        <p:cTn id="48" dur="400"/>
                                        <p:tgtEl>
                                          <p:spTgt spid="78"/>
                                        </p:tgtEl>
                                      </p:cBhvr>
                                    </p:animEffect>
                                  </p:childTnLst>
                                </p:cTn>
                              </p:par>
                            </p:childTnLst>
                          </p:cTn>
                        </p:par>
                        <p:par>
                          <p:cTn id="49" fill="hold">
                            <p:stCondLst>
                              <p:cond delay="1000"/>
                            </p:stCondLst>
                            <p:childTnLst>
                              <p:par>
                                <p:cTn id="50" presetID="14" presetClass="entr" presetSubtype="10" fill="hold" grpId="0" nodeType="afterEffect">
                                  <p:stCondLst>
                                    <p:cond delay="100"/>
                                  </p:stCondLst>
                                  <p:childTnLst>
                                    <p:set>
                                      <p:cBhvr>
                                        <p:cTn id="51" dur="1" fill="hold">
                                          <p:stCondLst>
                                            <p:cond delay="0"/>
                                          </p:stCondLst>
                                        </p:cTn>
                                        <p:tgtEl>
                                          <p:spTgt spid="81"/>
                                        </p:tgtEl>
                                        <p:attrNameLst>
                                          <p:attrName>style.visibility</p:attrName>
                                        </p:attrNameLst>
                                      </p:cBhvr>
                                      <p:to>
                                        <p:strVal val="visible"/>
                                      </p:to>
                                    </p:set>
                                    <p:animEffect transition="in" filter="randombar(horizontal)">
                                      <p:cBhvr>
                                        <p:cTn id="52" dur="400"/>
                                        <p:tgtEl>
                                          <p:spTgt spid="81"/>
                                        </p:tgtEl>
                                      </p:cBhvr>
                                    </p:animEffect>
                                  </p:childTnLst>
                                </p:cTn>
                              </p:par>
                              <p:par>
                                <p:cTn id="53" presetID="14" presetClass="entr" presetSubtype="10" fill="hold" grpId="0" nodeType="withEffect">
                                  <p:stCondLst>
                                    <p:cond delay="100"/>
                                  </p:stCondLst>
                                  <p:childTnLst>
                                    <p:set>
                                      <p:cBhvr>
                                        <p:cTn id="54" dur="1" fill="hold">
                                          <p:stCondLst>
                                            <p:cond delay="0"/>
                                          </p:stCondLst>
                                        </p:cTn>
                                        <p:tgtEl>
                                          <p:spTgt spid="82"/>
                                        </p:tgtEl>
                                        <p:attrNameLst>
                                          <p:attrName>style.visibility</p:attrName>
                                        </p:attrNameLst>
                                      </p:cBhvr>
                                      <p:to>
                                        <p:strVal val="visible"/>
                                      </p:to>
                                    </p:set>
                                    <p:animEffect transition="in" filter="randombar(horizontal)">
                                      <p:cBhvr>
                                        <p:cTn id="55" dur="400"/>
                                        <p:tgtEl>
                                          <p:spTgt spid="82"/>
                                        </p:tgtEl>
                                      </p:cBhvr>
                                    </p:animEffect>
                                  </p:childTnLst>
                                </p:cTn>
                              </p:par>
                            </p:childTnLst>
                          </p:cTn>
                        </p:par>
                        <p:par>
                          <p:cTn id="56" fill="hold">
                            <p:stCondLst>
                              <p:cond delay="1600"/>
                            </p:stCondLst>
                            <p:childTnLst>
                              <p:par>
                                <p:cTn id="57" presetID="14" presetClass="entr" presetSubtype="10" fill="hold" grpId="0" nodeType="afterEffect">
                                  <p:stCondLst>
                                    <p:cond delay="100"/>
                                  </p:stCondLst>
                                  <p:childTnLst>
                                    <p:set>
                                      <p:cBhvr>
                                        <p:cTn id="58" dur="1" fill="hold">
                                          <p:stCondLst>
                                            <p:cond delay="0"/>
                                          </p:stCondLst>
                                        </p:cTn>
                                        <p:tgtEl>
                                          <p:spTgt spid="83"/>
                                        </p:tgtEl>
                                        <p:attrNameLst>
                                          <p:attrName>style.visibility</p:attrName>
                                        </p:attrNameLst>
                                      </p:cBhvr>
                                      <p:to>
                                        <p:strVal val="visible"/>
                                      </p:to>
                                    </p:set>
                                    <p:animEffect transition="in" filter="randombar(horizontal)">
                                      <p:cBhvr>
                                        <p:cTn id="59" dur="400"/>
                                        <p:tgtEl>
                                          <p:spTgt spid="83"/>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84"/>
                                        </p:tgtEl>
                                        <p:attrNameLst>
                                          <p:attrName>style.visibility</p:attrName>
                                        </p:attrNameLst>
                                      </p:cBhvr>
                                      <p:to>
                                        <p:strVal val="visible"/>
                                      </p:to>
                                    </p:set>
                                    <p:animEffect transition="in" filter="randombar(horizontal)">
                                      <p:cBhvr>
                                        <p:cTn id="62" dur="400"/>
                                        <p:tgtEl>
                                          <p:spTgt spid="84"/>
                                        </p:tgtEl>
                                      </p:cBhvr>
                                    </p:animEffect>
                                  </p:childTnLst>
                                </p:cTn>
                              </p:par>
                            </p:childTnLst>
                          </p:cTn>
                        </p:par>
                        <p:par>
                          <p:cTn id="63" fill="hold">
                            <p:stCondLst>
                              <p:cond delay="2200"/>
                            </p:stCondLst>
                            <p:childTnLst>
                              <p:par>
                                <p:cTn id="64" presetID="10" presetClass="entr" presetSubtype="0"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8" grpId="0"/>
      <p:bldP spid="81" grpId="0"/>
      <p:bldP spid="82" grpId="0"/>
      <p:bldP spid="83" grpId="0"/>
      <p:bldP spid="84"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研究方案</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6"/>
          <p:cNvSpPr/>
          <p:nvPr/>
        </p:nvSpPr>
        <p:spPr bwMode="auto">
          <a:xfrm>
            <a:off x="5869668" y="4924421"/>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ln>
        </p:spPr>
        <p:txBody>
          <a:bodyPr vert="horz" wrap="square" lIns="123718" tIns="61859" rIns="123718" bIns="61859" numCol="1" anchor="t" anchorCtr="0" compatLnSpc="1"/>
          <a:lstStyle/>
          <a:p>
            <a:pPr algn="ctr" fontAlgn="base">
              <a:spcBef>
                <a:spcPct val="0"/>
              </a:spcBef>
              <a:spcAft>
                <a:spcPct val="0"/>
              </a:spcAft>
            </a:pPr>
            <a:endParaRPr lang="en-US" sz="280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5" name="Freeform 46"/>
          <p:cNvSpPr/>
          <p:nvPr/>
        </p:nvSpPr>
        <p:spPr bwMode="auto">
          <a:xfrm>
            <a:off x="1529025" y="2335151"/>
            <a:ext cx="3114867"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16" name="Rectangle 37"/>
          <p:cNvSpPr/>
          <p:nvPr/>
        </p:nvSpPr>
        <p:spPr bwMode="auto">
          <a:xfrm>
            <a:off x="1844064" y="2535796"/>
            <a:ext cx="2799828" cy="66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sz="1400" dirty="0">
                <a:solidFill>
                  <a:srgbClr val="595959"/>
                </a:solidFill>
                <a:latin typeface="微软雅黑" panose="020B0503020204020204" pitchFamily="34" charset="-122"/>
                <a:ea typeface="微软雅黑" panose="020B0503020204020204" pitchFamily="34" charset="-122"/>
                <a:sym typeface="Gill Sans" charset="0"/>
              </a:rPr>
              <a:t>经济可行性</a:t>
            </a:r>
            <a:endParaRPr lang="zh-CN"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7" name="Freeform 46"/>
          <p:cNvSpPr/>
          <p:nvPr/>
        </p:nvSpPr>
        <p:spPr bwMode="auto">
          <a:xfrm>
            <a:off x="1529025" y="3317911"/>
            <a:ext cx="4005536"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21" name="Rectangle 37"/>
          <p:cNvSpPr/>
          <p:nvPr/>
        </p:nvSpPr>
        <p:spPr bwMode="auto">
          <a:xfrm>
            <a:off x="1844064" y="3518555"/>
            <a:ext cx="2799828" cy="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技术可行性</a:t>
            </a:r>
            <a:endPar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3" name="Freeform 46"/>
          <p:cNvSpPr/>
          <p:nvPr/>
        </p:nvSpPr>
        <p:spPr bwMode="auto">
          <a:xfrm flipV="1">
            <a:off x="1529025" y="5078480"/>
            <a:ext cx="3418434"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24" name="Rectangle 37"/>
          <p:cNvSpPr/>
          <p:nvPr/>
        </p:nvSpPr>
        <p:spPr bwMode="auto">
          <a:xfrm>
            <a:off x="1844064" y="4383171"/>
            <a:ext cx="2799828" cy="60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sz="1400" dirty="0">
                <a:solidFill>
                  <a:srgbClr val="595959"/>
                </a:solidFill>
                <a:latin typeface="微软雅黑" panose="020B0503020204020204" pitchFamily="34" charset="-122"/>
                <a:ea typeface="微软雅黑" panose="020B0503020204020204" pitchFamily="34" charset="-122"/>
                <a:sym typeface="Gill Sans" charset="0"/>
              </a:rPr>
              <a:t>社会可行性</a:t>
            </a:r>
            <a:endParaRPr lang="zh-CN"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25" name="Group 5"/>
          <p:cNvGrpSpPr/>
          <p:nvPr/>
        </p:nvGrpSpPr>
        <p:grpSpPr>
          <a:xfrm>
            <a:off x="1338475" y="2586946"/>
            <a:ext cx="381100" cy="332708"/>
            <a:chOff x="1079332" y="2203296"/>
            <a:chExt cx="298739" cy="264080"/>
          </a:xfrm>
        </p:grpSpPr>
        <p:sp>
          <p:nvSpPr>
            <p:cNvPr id="26" name="Oval 2"/>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27"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1</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28" name="Group 235"/>
          <p:cNvGrpSpPr/>
          <p:nvPr/>
        </p:nvGrpSpPr>
        <p:grpSpPr>
          <a:xfrm>
            <a:off x="1338475" y="3540619"/>
            <a:ext cx="381100" cy="332708"/>
            <a:chOff x="1079332" y="2203296"/>
            <a:chExt cx="298739" cy="264080"/>
          </a:xfrm>
        </p:grpSpPr>
        <p:sp>
          <p:nvSpPr>
            <p:cNvPr id="29" name="Oval 236"/>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30"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2</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31" name="Group 238"/>
          <p:cNvGrpSpPr/>
          <p:nvPr/>
        </p:nvGrpSpPr>
        <p:grpSpPr>
          <a:xfrm>
            <a:off x="1338475" y="4402243"/>
            <a:ext cx="381100" cy="332708"/>
            <a:chOff x="1079332" y="2203296"/>
            <a:chExt cx="298739" cy="264080"/>
          </a:xfrm>
        </p:grpSpPr>
        <p:sp>
          <p:nvSpPr>
            <p:cNvPr id="36" name="Oval 239"/>
            <p:cNvSpPr/>
            <p:nvPr/>
          </p:nvSpPr>
          <p:spPr bwMode="auto">
            <a:xfrm>
              <a:off x="1103804" y="2203296"/>
              <a:ext cx="264080" cy="264080"/>
            </a:xfrm>
            <a:prstGeom prst="ellipse">
              <a:avLst/>
            </a:prstGeom>
            <a:solidFill>
              <a:schemeClr val="accent5">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37"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3</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50" name="Group 6"/>
          <p:cNvGrpSpPr/>
          <p:nvPr/>
        </p:nvGrpSpPr>
        <p:grpSpPr>
          <a:xfrm>
            <a:off x="5588341" y="2630784"/>
            <a:ext cx="1050218" cy="895468"/>
            <a:chOff x="4326126" y="2238091"/>
            <a:chExt cx="823252" cy="710758"/>
          </a:xfrm>
          <a:solidFill>
            <a:srgbClr val="FD3F03"/>
          </a:solidFill>
        </p:grpSpPr>
        <p:grpSp>
          <p:nvGrpSpPr>
            <p:cNvPr id="51" name="Group 214"/>
            <p:cNvGrpSpPr/>
            <p:nvPr/>
          </p:nvGrpSpPr>
          <p:grpSpPr>
            <a:xfrm>
              <a:off x="4326126" y="2238091"/>
              <a:ext cx="823252" cy="710758"/>
              <a:chOff x="3755667" y="1931353"/>
              <a:chExt cx="680374" cy="587404"/>
            </a:xfrm>
            <a:grpFill/>
          </p:grpSpPr>
          <p:sp>
            <p:nvSpPr>
              <p:cNvPr id="5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4"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52"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5">
                <a:lumMod val="60000"/>
                <a:lumOff val="40000"/>
              </a:schemeClr>
            </a:solidFill>
            <a:ln w="9525">
              <a:noFill/>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55" name="Group 13"/>
          <p:cNvGrpSpPr/>
          <p:nvPr/>
        </p:nvGrpSpPr>
        <p:grpSpPr>
          <a:xfrm>
            <a:off x="5584816" y="3554118"/>
            <a:ext cx="1050218" cy="895468"/>
            <a:chOff x="4323363" y="2970968"/>
            <a:chExt cx="823252" cy="710758"/>
          </a:xfrm>
        </p:grpSpPr>
        <p:grpSp>
          <p:nvGrpSpPr>
            <p:cNvPr id="56" name="Group 223"/>
            <p:cNvGrpSpPr/>
            <p:nvPr/>
          </p:nvGrpSpPr>
          <p:grpSpPr>
            <a:xfrm>
              <a:off x="4323363" y="2970968"/>
              <a:ext cx="823252" cy="710758"/>
              <a:chOff x="3755667" y="1931353"/>
              <a:chExt cx="680374" cy="587404"/>
            </a:xfrm>
          </p:grpSpPr>
          <p:sp>
            <p:nvSpPr>
              <p:cNvPr id="5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57"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60" name="Group 7"/>
          <p:cNvGrpSpPr/>
          <p:nvPr/>
        </p:nvGrpSpPr>
        <p:grpSpPr>
          <a:xfrm>
            <a:off x="6402606" y="3089867"/>
            <a:ext cx="1050218" cy="895468"/>
            <a:chOff x="4964418" y="2602479"/>
            <a:chExt cx="823252" cy="710758"/>
          </a:xfrm>
        </p:grpSpPr>
        <p:grpSp>
          <p:nvGrpSpPr>
            <p:cNvPr id="61" name="Group 220"/>
            <p:cNvGrpSpPr/>
            <p:nvPr/>
          </p:nvGrpSpPr>
          <p:grpSpPr>
            <a:xfrm>
              <a:off x="4964418" y="2602479"/>
              <a:ext cx="823252" cy="710758"/>
              <a:chOff x="3755667" y="1931353"/>
              <a:chExt cx="680374" cy="587404"/>
            </a:xfrm>
          </p:grpSpPr>
          <p:sp>
            <p:nvSpPr>
              <p:cNvPr id="6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64"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62" name="Freeform 8"/>
            <p:cNvSpPr>
              <a:spLocks noEditPoints="1"/>
            </p:cNvSpPr>
            <p:nvPr/>
          </p:nvSpPr>
          <p:spPr bwMode="auto">
            <a:xfrm>
              <a:off x="5209647" y="2816545"/>
              <a:ext cx="320093" cy="266264"/>
            </a:xfrm>
            <a:custGeom>
              <a:avLst/>
              <a:gdLst>
                <a:gd name="T0" fmla="*/ 141 w 141"/>
                <a:gd name="T1" fmla="*/ 103 h 117"/>
                <a:gd name="T2" fmla="*/ 126 w 141"/>
                <a:gd name="T3" fmla="*/ 117 h 117"/>
                <a:gd name="T4" fmla="*/ 15 w 141"/>
                <a:gd name="T5" fmla="*/ 117 h 117"/>
                <a:gd name="T6" fmla="*/ 0 w 141"/>
                <a:gd name="T7" fmla="*/ 103 h 117"/>
                <a:gd name="T8" fmla="*/ 0 w 141"/>
                <a:gd name="T9" fmla="*/ 73 h 117"/>
                <a:gd name="T10" fmla="*/ 2 w 141"/>
                <a:gd name="T11" fmla="*/ 66 h 117"/>
                <a:gd name="T12" fmla="*/ 20 w 141"/>
                <a:gd name="T13" fmla="*/ 11 h 117"/>
                <a:gd name="T14" fmla="*/ 35 w 141"/>
                <a:gd name="T15" fmla="*/ 0 h 117"/>
                <a:gd name="T16" fmla="*/ 106 w 141"/>
                <a:gd name="T17" fmla="*/ 0 h 117"/>
                <a:gd name="T18" fmla="*/ 121 w 141"/>
                <a:gd name="T19" fmla="*/ 11 h 117"/>
                <a:gd name="T20" fmla="*/ 140 w 141"/>
                <a:gd name="T21" fmla="*/ 66 h 117"/>
                <a:gd name="T22" fmla="*/ 141 w 141"/>
                <a:gd name="T23" fmla="*/ 73 h 117"/>
                <a:gd name="T24" fmla="*/ 141 w 141"/>
                <a:gd name="T25" fmla="*/ 103 h 117"/>
                <a:gd name="T26" fmla="*/ 129 w 141"/>
                <a:gd name="T27" fmla="*/ 73 h 117"/>
                <a:gd name="T28" fmla="*/ 126 w 141"/>
                <a:gd name="T29" fmla="*/ 70 h 117"/>
                <a:gd name="T30" fmla="*/ 15 w 141"/>
                <a:gd name="T31" fmla="*/ 70 h 117"/>
                <a:gd name="T32" fmla="*/ 12 w 141"/>
                <a:gd name="T33" fmla="*/ 73 h 117"/>
                <a:gd name="T34" fmla="*/ 12 w 141"/>
                <a:gd name="T35" fmla="*/ 103 h 117"/>
                <a:gd name="T36" fmla="*/ 15 w 141"/>
                <a:gd name="T37" fmla="*/ 105 h 117"/>
                <a:gd name="T38" fmla="*/ 126 w 141"/>
                <a:gd name="T39" fmla="*/ 105 h 117"/>
                <a:gd name="T40" fmla="*/ 129 w 141"/>
                <a:gd name="T41" fmla="*/ 103 h 117"/>
                <a:gd name="T42" fmla="*/ 129 w 141"/>
                <a:gd name="T43" fmla="*/ 73 h 117"/>
                <a:gd name="T44" fmla="*/ 125 w 141"/>
                <a:gd name="T45" fmla="*/ 59 h 117"/>
                <a:gd name="T46" fmla="*/ 110 w 141"/>
                <a:gd name="T47" fmla="*/ 14 h 117"/>
                <a:gd name="T48" fmla="*/ 106 w 141"/>
                <a:gd name="T49" fmla="*/ 12 h 117"/>
                <a:gd name="T50" fmla="*/ 35 w 141"/>
                <a:gd name="T51" fmla="*/ 12 h 117"/>
                <a:gd name="T52" fmla="*/ 31 w 141"/>
                <a:gd name="T53" fmla="*/ 14 h 117"/>
                <a:gd name="T54" fmla="*/ 17 w 141"/>
                <a:gd name="T55" fmla="*/ 59 h 117"/>
                <a:gd name="T56" fmla="*/ 125 w 141"/>
                <a:gd name="T57" fmla="*/ 59 h 117"/>
                <a:gd name="T58" fmla="*/ 88 w 141"/>
                <a:gd name="T59" fmla="*/ 95 h 117"/>
                <a:gd name="T60" fmla="*/ 81 w 141"/>
                <a:gd name="T61" fmla="*/ 88 h 117"/>
                <a:gd name="T62" fmla="*/ 88 w 141"/>
                <a:gd name="T63" fmla="*/ 81 h 117"/>
                <a:gd name="T64" fmla="*/ 96 w 141"/>
                <a:gd name="T65" fmla="*/ 88 h 117"/>
                <a:gd name="T66" fmla="*/ 88 w 141"/>
                <a:gd name="T67" fmla="*/ 95 h 117"/>
                <a:gd name="T68" fmla="*/ 112 w 141"/>
                <a:gd name="T69" fmla="*/ 95 h 117"/>
                <a:gd name="T70" fmla="*/ 104 w 141"/>
                <a:gd name="T71" fmla="*/ 88 h 117"/>
                <a:gd name="T72" fmla="*/ 112 w 141"/>
                <a:gd name="T73" fmla="*/ 81 h 117"/>
                <a:gd name="T74" fmla="*/ 119 w 141"/>
                <a:gd name="T75" fmla="*/ 88 h 117"/>
                <a:gd name="T76" fmla="*/ 112 w 141"/>
                <a:gd name="T77"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17">
                  <a:moveTo>
                    <a:pt x="141" y="103"/>
                  </a:moveTo>
                  <a:cubicBezTo>
                    <a:pt x="141" y="111"/>
                    <a:pt x="134" y="117"/>
                    <a:pt x="126" y="117"/>
                  </a:cubicBezTo>
                  <a:cubicBezTo>
                    <a:pt x="15" y="117"/>
                    <a:pt x="15" y="117"/>
                    <a:pt x="15" y="117"/>
                  </a:cubicBezTo>
                  <a:cubicBezTo>
                    <a:pt x="7" y="117"/>
                    <a:pt x="0" y="111"/>
                    <a:pt x="0" y="103"/>
                  </a:cubicBezTo>
                  <a:cubicBezTo>
                    <a:pt x="0" y="73"/>
                    <a:pt x="0" y="73"/>
                    <a:pt x="0" y="73"/>
                  </a:cubicBezTo>
                  <a:cubicBezTo>
                    <a:pt x="0" y="71"/>
                    <a:pt x="1" y="69"/>
                    <a:pt x="2" y="66"/>
                  </a:cubicBezTo>
                  <a:cubicBezTo>
                    <a:pt x="20" y="11"/>
                    <a:pt x="20" y="11"/>
                    <a:pt x="20" y="11"/>
                  </a:cubicBezTo>
                  <a:cubicBezTo>
                    <a:pt x="22" y="4"/>
                    <a:pt x="28" y="0"/>
                    <a:pt x="35" y="0"/>
                  </a:cubicBezTo>
                  <a:cubicBezTo>
                    <a:pt x="106" y="0"/>
                    <a:pt x="106" y="0"/>
                    <a:pt x="106" y="0"/>
                  </a:cubicBezTo>
                  <a:cubicBezTo>
                    <a:pt x="113" y="0"/>
                    <a:pt x="119" y="4"/>
                    <a:pt x="121" y="11"/>
                  </a:cubicBezTo>
                  <a:cubicBezTo>
                    <a:pt x="140" y="66"/>
                    <a:pt x="140" y="66"/>
                    <a:pt x="140" y="66"/>
                  </a:cubicBezTo>
                  <a:cubicBezTo>
                    <a:pt x="140" y="69"/>
                    <a:pt x="141" y="71"/>
                    <a:pt x="141" y="73"/>
                  </a:cubicBezTo>
                  <a:lnTo>
                    <a:pt x="141" y="103"/>
                  </a:lnTo>
                  <a:close/>
                  <a:moveTo>
                    <a:pt x="129" y="73"/>
                  </a:moveTo>
                  <a:cubicBezTo>
                    <a:pt x="129" y="72"/>
                    <a:pt x="128" y="70"/>
                    <a:pt x="126" y="70"/>
                  </a:cubicBezTo>
                  <a:cubicBezTo>
                    <a:pt x="15" y="70"/>
                    <a:pt x="15" y="70"/>
                    <a:pt x="15" y="70"/>
                  </a:cubicBezTo>
                  <a:cubicBezTo>
                    <a:pt x="13" y="70"/>
                    <a:pt x="12" y="72"/>
                    <a:pt x="12" y="73"/>
                  </a:cubicBezTo>
                  <a:cubicBezTo>
                    <a:pt x="12" y="103"/>
                    <a:pt x="12" y="103"/>
                    <a:pt x="12" y="103"/>
                  </a:cubicBezTo>
                  <a:cubicBezTo>
                    <a:pt x="12" y="104"/>
                    <a:pt x="13" y="105"/>
                    <a:pt x="15" y="105"/>
                  </a:cubicBezTo>
                  <a:cubicBezTo>
                    <a:pt x="126" y="105"/>
                    <a:pt x="126" y="105"/>
                    <a:pt x="126" y="105"/>
                  </a:cubicBezTo>
                  <a:cubicBezTo>
                    <a:pt x="128" y="105"/>
                    <a:pt x="129" y="104"/>
                    <a:pt x="129" y="103"/>
                  </a:cubicBezTo>
                  <a:lnTo>
                    <a:pt x="129" y="73"/>
                  </a:lnTo>
                  <a:close/>
                  <a:moveTo>
                    <a:pt x="125" y="59"/>
                  </a:moveTo>
                  <a:cubicBezTo>
                    <a:pt x="110" y="14"/>
                    <a:pt x="110" y="14"/>
                    <a:pt x="110" y="14"/>
                  </a:cubicBezTo>
                  <a:cubicBezTo>
                    <a:pt x="110" y="13"/>
                    <a:pt x="108" y="12"/>
                    <a:pt x="106" y="12"/>
                  </a:cubicBezTo>
                  <a:cubicBezTo>
                    <a:pt x="35" y="12"/>
                    <a:pt x="35" y="12"/>
                    <a:pt x="35" y="12"/>
                  </a:cubicBezTo>
                  <a:cubicBezTo>
                    <a:pt x="33" y="12"/>
                    <a:pt x="32" y="13"/>
                    <a:pt x="31" y="14"/>
                  </a:cubicBezTo>
                  <a:cubicBezTo>
                    <a:pt x="17" y="59"/>
                    <a:pt x="17" y="59"/>
                    <a:pt x="17" y="59"/>
                  </a:cubicBezTo>
                  <a:lnTo>
                    <a:pt x="125" y="59"/>
                  </a:lnTo>
                  <a:close/>
                  <a:moveTo>
                    <a:pt x="88" y="95"/>
                  </a:moveTo>
                  <a:cubicBezTo>
                    <a:pt x="84" y="95"/>
                    <a:pt x="81" y="92"/>
                    <a:pt x="81" y="88"/>
                  </a:cubicBezTo>
                  <a:cubicBezTo>
                    <a:pt x="81" y="84"/>
                    <a:pt x="84" y="81"/>
                    <a:pt x="88" y="81"/>
                  </a:cubicBezTo>
                  <a:cubicBezTo>
                    <a:pt x="92" y="81"/>
                    <a:pt x="96" y="84"/>
                    <a:pt x="96" y="88"/>
                  </a:cubicBezTo>
                  <a:cubicBezTo>
                    <a:pt x="96" y="92"/>
                    <a:pt x="92" y="95"/>
                    <a:pt x="88" y="95"/>
                  </a:cubicBezTo>
                  <a:close/>
                  <a:moveTo>
                    <a:pt x="112" y="95"/>
                  </a:moveTo>
                  <a:cubicBezTo>
                    <a:pt x="108" y="95"/>
                    <a:pt x="104" y="92"/>
                    <a:pt x="104" y="88"/>
                  </a:cubicBezTo>
                  <a:cubicBezTo>
                    <a:pt x="104" y="84"/>
                    <a:pt x="108" y="81"/>
                    <a:pt x="112" y="81"/>
                  </a:cubicBezTo>
                  <a:cubicBezTo>
                    <a:pt x="116" y="81"/>
                    <a:pt x="119" y="84"/>
                    <a:pt x="119" y="88"/>
                  </a:cubicBezTo>
                  <a:cubicBezTo>
                    <a:pt x="119" y="92"/>
                    <a:pt x="116" y="95"/>
                    <a:pt x="112" y="95"/>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65" name="Group 4"/>
          <p:cNvGrpSpPr/>
          <p:nvPr/>
        </p:nvGrpSpPr>
        <p:grpSpPr>
          <a:xfrm>
            <a:off x="6123743" y="1700808"/>
            <a:ext cx="1050218" cy="895468"/>
            <a:chOff x="4745821" y="1499943"/>
            <a:chExt cx="823252" cy="710758"/>
          </a:xfrm>
        </p:grpSpPr>
        <p:grpSp>
          <p:nvGrpSpPr>
            <p:cNvPr id="66" name="Group 217"/>
            <p:cNvGrpSpPr/>
            <p:nvPr/>
          </p:nvGrpSpPr>
          <p:grpSpPr>
            <a:xfrm>
              <a:off x="4745821" y="1499943"/>
              <a:ext cx="823252" cy="710758"/>
              <a:chOff x="3755667" y="1931353"/>
              <a:chExt cx="680374" cy="587404"/>
            </a:xfrm>
          </p:grpSpPr>
          <p:sp>
            <p:nvSpPr>
              <p:cNvPr id="6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6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6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70" name="Group 14"/>
          <p:cNvGrpSpPr/>
          <p:nvPr/>
        </p:nvGrpSpPr>
        <p:grpSpPr>
          <a:xfrm>
            <a:off x="5041891" y="4471569"/>
            <a:ext cx="1050218" cy="895468"/>
            <a:chOff x="3897771" y="3699175"/>
            <a:chExt cx="823252" cy="710758"/>
          </a:xfrm>
        </p:grpSpPr>
        <p:grpSp>
          <p:nvGrpSpPr>
            <p:cNvPr id="71" name="Group 226"/>
            <p:cNvGrpSpPr/>
            <p:nvPr/>
          </p:nvGrpSpPr>
          <p:grpSpPr>
            <a:xfrm>
              <a:off x="3897771" y="3699175"/>
              <a:ext cx="823252" cy="710758"/>
              <a:chOff x="3755667" y="1931353"/>
              <a:chExt cx="680374" cy="587404"/>
            </a:xfrm>
          </p:grpSpPr>
          <p:sp>
            <p:nvSpPr>
              <p:cNvPr id="7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74"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72"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75" name="Group 3"/>
          <p:cNvGrpSpPr/>
          <p:nvPr/>
        </p:nvGrpSpPr>
        <p:grpSpPr>
          <a:xfrm>
            <a:off x="4769475" y="2166626"/>
            <a:ext cx="1050218" cy="895468"/>
            <a:chOff x="3684228" y="1869676"/>
            <a:chExt cx="823252" cy="710758"/>
          </a:xfrm>
        </p:grpSpPr>
        <p:grpSp>
          <p:nvGrpSpPr>
            <p:cNvPr id="76" name="Group 1"/>
            <p:cNvGrpSpPr/>
            <p:nvPr/>
          </p:nvGrpSpPr>
          <p:grpSpPr>
            <a:xfrm>
              <a:off x="3684228" y="1869676"/>
              <a:ext cx="823252" cy="710758"/>
              <a:chOff x="3755667" y="1931353"/>
              <a:chExt cx="680374" cy="587404"/>
            </a:xfrm>
            <a:solidFill>
              <a:srgbClr val="FFFFFF"/>
            </a:solidFill>
          </p:grpSpPr>
          <p:sp>
            <p:nvSpPr>
              <p:cNvPr id="7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7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77" name="Freeform 11"/>
            <p:cNvSpPr>
              <a:spLocks noEditPoints="1"/>
            </p:cNvSpPr>
            <p:nvPr/>
          </p:nvSpPr>
          <p:spPr bwMode="auto">
            <a:xfrm>
              <a:off x="3950778" y="2059444"/>
              <a:ext cx="290153" cy="341524"/>
            </a:xfrm>
            <a:custGeom>
              <a:avLst/>
              <a:gdLst>
                <a:gd name="T0" fmla="*/ 118 w 129"/>
                <a:gd name="T1" fmla="*/ 87 h 152"/>
                <a:gd name="T2" fmla="*/ 107 w 129"/>
                <a:gd name="T3" fmla="*/ 99 h 152"/>
                <a:gd name="T4" fmla="*/ 51 w 129"/>
                <a:gd name="T5" fmla="*/ 107 h 152"/>
                <a:gd name="T6" fmla="*/ 15 w 129"/>
                <a:gd name="T7" fmla="*/ 94 h 152"/>
                <a:gd name="T8" fmla="*/ 9 w 129"/>
                <a:gd name="T9" fmla="*/ 79 h 152"/>
                <a:gd name="T10" fmla="*/ 0 w 129"/>
                <a:gd name="T11" fmla="*/ 22 h 152"/>
                <a:gd name="T12" fmla="*/ 17 w 129"/>
                <a:gd name="T13" fmla="*/ 8 h 152"/>
                <a:gd name="T14" fmla="*/ 46 w 129"/>
                <a:gd name="T15" fmla="*/ 2 h 152"/>
                <a:gd name="T16" fmla="*/ 107 w 129"/>
                <a:gd name="T17" fmla="*/ 6 h 152"/>
                <a:gd name="T18" fmla="*/ 127 w 129"/>
                <a:gd name="T19" fmla="*/ 18 h 152"/>
                <a:gd name="T20" fmla="*/ 128 w 129"/>
                <a:gd name="T21" fmla="*/ 27 h 152"/>
                <a:gd name="T22" fmla="*/ 118 w 129"/>
                <a:gd name="T23" fmla="*/ 87 h 152"/>
                <a:gd name="T24" fmla="*/ 101 w 129"/>
                <a:gd name="T25" fmla="*/ 141 h 152"/>
                <a:gd name="T26" fmla="*/ 47 w 129"/>
                <a:gd name="T27" fmla="*/ 148 h 152"/>
                <a:gd name="T28" fmla="*/ 21 w 129"/>
                <a:gd name="T29" fmla="*/ 135 h 152"/>
                <a:gd name="T30" fmla="*/ 16 w 129"/>
                <a:gd name="T31" fmla="*/ 108 h 152"/>
                <a:gd name="T32" fmla="*/ 16 w 129"/>
                <a:gd name="T33" fmla="*/ 106 h 152"/>
                <a:gd name="T34" fmla="*/ 18 w 129"/>
                <a:gd name="T35" fmla="*/ 106 h 152"/>
                <a:gd name="T36" fmla="*/ 111 w 129"/>
                <a:gd name="T37" fmla="*/ 106 h 152"/>
                <a:gd name="T38" fmla="*/ 112 w 129"/>
                <a:gd name="T39" fmla="*/ 115 h 152"/>
                <a:gd name="T40" fmla="*/ 101 w 129"/>
                <a:gd name="T41" fmla="*/ 141 h 152"/>
                <a:gd name="T42" fmla="*/ 89 w 129"/>
                <a:gd name="T43" fmla="*/ 13 h 152"/>
                <a:gd name="T44" fmla="*/ 38 w 129"/>
                <a:gd name="T45" fmla="*/ 13 h 152"/>
                <a:gd name="T46" fmla="*/ 22 w 129"/>
                <a:gd name="T47" fmla="*/ 20 h 152"/>
                <a:gd name="T48" fmla="*/ 44 w 129"/>
                <a:gd name="T49" fmla="*/ 28 h 152"/>
                <a:gd name="T50" fmla="*/ 85 w 129"/>
                <a:gd name="T51" fmla="*/ 28 h 152"/>
                <a:gd name="T52" fmla="*/ 106 w 129"/>
                <a:gd name="T53" fmla="*/ 20 h 152"/>
                <a:gd name="T54" fmla="*/ 89 w 129"/>
                <a:gd name="T55" fmla="*/ 13 h 152"/>
                <a:gd name="T56" fmla="*/ 56 w 129"/>
                <a:gd name="T57" fmla="*/ 54 h 152"/>
                <a:gd name="T58" fmla="*/ 44 w 129"/>
                <a:gd name="T59" fmla="*/ 74 h 152"/>
                <a:gd name="T60" fmla="*/ 66 w 129"/>
                <a:gd name="T61" fmla="*/ 93 h 152"/>
                <a:gd name="T62" fmla="*/ 84 w 129"/>
                <a:gd name="T63" fmla="*/ 70 h 152"/>
                <a:gd name="T64" fmla="*/ 56 w 129"/>
                <a:gd name="T65" fmla="*/ 54 h 152"/>
                <a:gd name="T66" fmla="*/ 59 w 129"/>
                <a:gd name="T67" fmla="*/ 82 h 152"/>
                <a:gd name="T68" fmla="*/ 59 w 129"/>
                <a:gd name="T69" fmla="*/ 64 h 152"/>
                <a:gd name="T70" fmla="*/ 74 w 129"/>
                <a:gd name="T71" fmla="*/ 72 h 152"/>
                <a:gd name="T72" fmla="*/ 59 w 129"/>
                <a:gd name="T73" fmla="*/ 8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52">
                  <a:moveTo>
                    <a:pt x="118" y="87"/>
                  </a:moveTo>
                  <a:cubicBezTo>
                    <a:pt x="117" y="93"/>
                    <a:pt x="111" y="96"/>
                    <a:pt x="107" y="99"/>
                  </a:cubicBezTo>
                  <a:cubicBezTo>
                    <a:pt x="89" y="107"/>
                    <a:pt x="69" y="109"/>
                    <a:pt x="51" y="107"/>
                  </a:cubicBezTo>
                  <a:cubicBezTo>
                    <a:pt x="38" y="106"/>
                    <a:pt x="25" y="102"/>
                    <a:pt x="15" y="94"/>
                  </a:cubicBezTo>
                  <a:cubicBezTo>
                    <a:pt x="10" y="90"/>
                    <a:pt x="10" y="84"/>
                    <a:pt x="9" y="79"/>
                  </a:cubicBezTo>
                  <a:cubicBezTo>
                    <a:pt x="6" y="60"/>
                    <a:pt x="2" y="41"/>
                    <a:pt x="0" y="22"/>
                  </a:cubicBezTo>
                  <a:cubicBezTo>
                    <a:pt x="1" y="14"/>
                    <a:pt x="10" y="10"/>
                    <a:pt x="17" y="8"/>
                  </a:cubicBezTo>
                  <a:cubicBezTo>
                    <a:pt x="26" y="4"/>
                    <a:pt x="36" y="3"/>
                    <a:pt x="46" y="2"/>
                  </a:cubicBezTo>
                  <a:cubicBezTo>
                    <a:pt x="66" y="0"/>
                    <a:pt x="87" y="1"/>
                    <a:pt x="107" y="6"/>
                  </a:cubicBezTo>
                  <a:cubicBezTo>
                    <a:pt x="115" y="9"/>
                    <a:pt x="122" y="12"/>
                    <a:pt x="127" y="18"/>
                  </a:cubicBezTo>
                  <a:cubicBezTo>
                    <a:pt x="129" y="20"/>
                    <a:pt x="129" y="24"/>
                    <a:pt x="128" y="27"/>
                  </a:cubicBezTo>
                  <a:cubicBezTo>
                    <a:pt x="125" y="47"/>
                    <a:pt x="121" y="67"/>
                    <a:pt x="118" y="87"/>
                  </a:cubicBezTo>
                  <a:close/>
                  <a:moveTo>
                    <a:pt x="101" y="141"/>
                  </a:moveTo>
                  <a:cubicBezTo>
                    <a:pt x="85" y="151"/>
                    <a:pt x="65" y="152"/>
                    <a:pt x="47" y="148"/>
                  </a:cubicBezTo>
                  <a:cubicBezTo>
                    <a:pt x="37" y="147"/>
                    <a:pt x="26" y="144"/>
                    <a:pt x="21" y="135"/>
                  </a:cubicBezTo>
                  <a:cubicBezTo>
                    <a:pt x="18" y="126"/>
                    <a:pt x="17" y="117"/>
                    <a:pt x="16" y="108"/>
                  </a:cubicBezTo>
                  <a:cubicBezTo>
                    <a:pt x="16" y="106"/>
                    <a:pt x="16" y="106"/>
                    <a:pt x="16" y="106"/>
                  </a:cubicBezTo>
                  <a:cubicBezTo>
                    <a:pt x="18" y="106"/>
                    <a:pt x="18" y="106"/>
                    <a:pt x="18" y="106"/>
                  </a:cubicBezTo>
                  <a:cubicBezTo>
                    <a:pt x="45" y="124"/>
                    <a:pt x="83" y="124"/>
                    <a:pt x="111" y="106"/>
                  </a:cubicBezTo>
                  <a:cubicBezTo>
                    <a:pt x="115" y="107"/>
                    <a:pt x="112" y="112"/>
                    <a:pt x="112" y="115"/>
                  </a:cubicBezTo>
                  <a:cubicBezTo>
                    <a:pt x="109" y="124"/>
                    <a:pt x="110" y="136"/>
                    <a:pt x="101" y="141"/>
                  </a:cubicBezTo>
                  <a:close/>
                  <a:moveTo>
                    <a:pt x="89" y="13"/>
                  </a:moveTo>
                  <a:cubicBezTo>
                    <a:pt x="72" y="11"/>
                    <a:pt x="55" y="10"/>
                    <a:pt x="38" y="13"/>
                  </a:cubicBezTo>
                  <a:cubicBezTo>
                    <a:pt x="32" y="14"/>
                    <a:pt x="26" y="15"/>
                    <a:pt x="22" y="20"/>
                  </a:cubicBezTo>
                  <a:cubicBezTo>
                    <a:pt x="28" y="26"/>
                    <a:pt x="36" y="27"/>
                    <a:pt x="44" y="28"/>
                  </a:cubicBezTo>
                  <a:cubicBezTo>
                    <a:pt x="57" y="29"/>
                    <a:pt x="71" y="30"/>
                    <a:pt x="85" y="28"/>
                  </a:cubicBezTo>
                  <a:cubicBezTo>
                    <a:pt x="92" y="27"/>
                    <a:pt x="101" y="26"/>
                    <a:pt x="106" y="20"/>
                  </a:cubicBezTo>
                  <a:cubicBezTo>
                    <a:pt x="102" y="15"/>
                    <a:pt x="95" y="14"/>
                    <a:pt x="89" y="13"/>
                  </a:cubicBezTo>
                  <a:close/>
                  <a:moveTo>
                    <a:pt x="56" y="54"/>
                  </a:moveTo>
                  <a:cubicBezTo>
                    <a:pt x="48" y="57"/>
                    <a:pt x="43" y="65"/>
                    <a:pt x="44" y="74"/>
                  </a:cubicBezTo>
                  <a:cubicBezTo>
                    <a:pt x="44" y="85"/>
                    <a:pt x="55" y="94"/>
                    <a:pt x="66" y="93"/>
                  </a:cubicBezTo>
                  <a:cubicBezTo>
                    <a:pt x="77" y="92"/>
                    <a:pt x="86" y="81"/>
                    <a:pt x="84" y="70"/>
                  </a:cubicBezTo>
                  <a:cubicBezTo>
                    <a:pt x="83" y="57"/>
                    <a:pt x="68" y="48"/>
                    <a:pt x="56" y="54"/>
                  </a:cubicBezTo>
                  <a:close/>
                  <a:moveTo>
                    <a:pt x="59" y="82"/>
                  </a:moveTo>
                  <a:cubicBezTo>
                    <a:pt x="52" y="79"/>
                    <a:pt x="52" y="67"/>
                    <a:pt x="59" y="64"/>
                  </a:cubicBezTo>
                  <a:cubicBezTo>
                    <a:pt x="65" y="60"/>
                    <a:pt x="74" y="65"/>
                    <a:pt x="74" y="72"/>
                  </a:cubicBezTo>
                  <a:cubicBezTo>
                    <a:pt x="75" y="80"/>
                    <a:pt x="66" y="86"/>
                    <a:pt x="59" y="82"/>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Freeform 46"/>
          <p:cNvSpPr/>
          <p:nvPr/>
        </p:nvSpPr>
        <p:spPr bwMode="auto">
          <a:xfrm flipH="1">
            <a:off x="7322279" y="2127223"/>
            <a:ext cx="3243275"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4" name="Rectangle 37"/>
          <p:cNvSpPr/>
          <p:nvPr/>
        </p:nvSpPr>
        <p:spPr bwMode="auto">
          <a:xfrm>
            <a:off x="7687945" y="2282190"/>
            <a:ext cx="3564890" cy="91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fontAlgn="base">
              <a:lnSpc>
                <a:spcPct val="125000"/>
              </a:lnSpc>
              <a:spcBef>
                <a:spcPct val="0"/>
              </a:spcBef>
              <a:spcAft>
                <a:spcPct val="0"/>
              </a:spcAft>
            </a:pPr>
            <a:r>
              <a:rPr lang="zh-CN" altLang="en-US" sz="1400" dirty="0">
                <a:solidFill>
                  <a:srgbClr val="595959"/>
                </a:solidFill>
                <a:latin typeface="微软雅黑" panose="020B0503020204020204" pitchFamily="34" charset="-122"/>
                <a:ea typeface="微软雅黑" panose="020B0503020204020204" pitchFamily="34" charset="-122"/>
                <a:sym typeface="Gill Sans" charset="0"/>
              </a:rPr>
              <a:t>从开发的角度来分析，使用的是网上开源语言Java，数据库MySQL也是如此，Java语言是开源可以在网上直接免费下载。</a:t>
            </a:r>
            <a:endParaRPr lang="zh-CN" altLang="en-US" sz="1400" dirty="0">
              <a:solidFill>
                <a:srgbClr val="595959"/>
              </a:solidFill>
              <a:latin typeface="微软雅黑" panose="020B0503020204020204" pitchFamily="34" charset="-122"/>
              <a:ea typeface="微软雅黑" panose="020B0503020204020204" pitchFamily="34" charset="-122"/>
              <a:sym typeface="Gill Sans" charset="0"/>
            </a:endParaRPr>
          </a:p>
        </p:txBody>
      </p:sp>
      <p:sp>
        <p:nvSpPr>
          <p:cNvPr id="8" name="Freeform 46"/>
          <p:cNvSpPr/>
          <p:nvPr/>
        </p:nvSpPr>
        <p:spPr bwMode="auto">
          <a:xfrm flipH="1">
            <a:off x="7620990" y="3544812"/>
            <a:ext cx="2944564"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82" name="Rectangle 37"/>
          <p:cNvSpPr/>
          <p:nvPr/>
        </p:nvSpPr>
        <p:spPr bwMode="auto">
          <a:xfrm>
            <a:off x="7938770" y="3843020"/>
            <a:ext cx="3564890" cy="91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fontAlgn="base">
              <a:lnSpc>
                <a:spcPct val="125000"/>
              </a:lnSpc>
              <a:spcBef>
                <a:spcPct val="0"/>
              </a:spcBef>
              <a:spcAft>
                <a:spcPct val="0"/>
              </a:spcAft>
            </a:pPr>
            <a:r>
              <a:rPr lang="zh-CN" altLang="en-US" sz="1400" dirty="0">
                <a:solidFill>
                  <a:srgbClr val="595959"/>
                </a:solidFill>
                <a:latin typeface="微软雅黑" panose="020B0503020204020204" pitchFamily="34" charset="-122"/>
                <a:ea typeface="微软雅黑" panose="020B0503020204020204" pitchFamily="34" charset="-122"/>
                <a:sym typeface="Gill Sans" charset="0"/>
              </a:rPr>
              <a:t>从研发的角度来讲，该平台使用的是当今主流的编程语言和后台框架。</a:t>
            </a:r>
            <a:endParaRPr lang="zh-CN" altLang="en-US" sz="1400" dirty="0">
              <a:solidFill>
                <a:srgbClr val="595959"/>
              </a:solidFill>
              <a:latin typeface="微软雅黑" panose="020B0503020204020204" pitchFamily="34" charset="-122"/>
              <a:ea typeface="微软雅黑" panose="020B0503020204020204" pitchFamily="34" charset="-122"/>
              <a:sym typeface="Gill Sans" charset="0"/>
            </a:endParaRPr>
          </a:p>
        </p:txBody>
      </p:sp>
      <p:sp>
        <p:nvSpPr>
          <p:cNvPr id="83" name="Freeform 46"/>
          <p:cNvSpPr/>
          <p:nvPr/>
        </p:nvSpPr>
        <p:spPr bwMode="auto">
          <a:xfrm flipH="1">
            <a:off x="6716077" y="4493368"/>
            <a:ext cx="3895609"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84" name="Rectangle 37"/>
          <p:cNvSpPr/>
          <p:nvPr/>
        </p:nvSpPr>
        <p:spPr bwMode="auto">
          <a:xfrm>
            <a:off x="7552055" y="4761865"/>
            <a:ext cx="3836670" cy="108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fontAlgn="base">
              <a:lnSpc>
                <a:spcPct val="125000"/>
              </a:lnSpc>
              <a:spcBef>
                <a:spcPct val="0"/>
              </a:spcBef>
              <a:spcAft>
                <a:spcPct val="0"/>
              </a:spcAft>
            </a:pPr>
            <a:r>
              <a:rPr lang="zh-CN" altLang="en-US" sz="1400" dirty="0">
                <a:solidFill>
                  <a:srgbClr val="595959"/>
                </a:solidFill>
                <a:latin typeface="微软雅黑" panose="020B0503020204020204" pitchFamily="34" charset="-122"/>
                <a:ea typeface="微软雅黑" panose="020B0503020204020204" pitchFamily="34" charset="-122"/>
                <a:sym typeface="Gill Sans" charset="0"/>
              </a:rPr>
              <a:t>该平台主要是为了烟花爱好者能够设计出自己喜欢烟花类型，让用户能够在浏览他人作品的同时得到灵感进而创作。烟花也是一种娱乐项目，能够调整人们生活状态， </a:t>
            </a:r>
            <a:endParaRPr 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strips(downLeft)">
                                      <p:cBhvr>
                                        <p:cTn id="7" dur="500"/>
                                        <p:tgtEl>
                                          <p:spTgt spid="7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par>
                                <p:cTn id="12" presetID="53" presetClass="entr" presetSubtype="16"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1500"/>
                            </p:stCondLst>
                            <p:childTnLst>
                              <p:par>
                                <p:cTn id="22" presetID="18" presetClass="entr" presetSubtype="12"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strips(downLeft)">
                                      <p:cBhvr>
                                        <p:cTn id="24" dur="500"/>
                                        <p:tgtEl>
                                          <p:spTgt spid="50"/>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53" presetClass="entr" presetSubtype="16"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3000"/>
                            </p:stCondLst>
                            <p:childTnLst>
                              <p:par>
                                <p:cTn id="39" presetID="18" presetClass="entr" presetSubtype="12"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strips(downLeft)">
                                      <p:cBhvr>
                                        <p:cTn id="41" dur="500"/>
                                        <p:tgtEl>
                                          <p:spTgt spid="70"/>
                                        </p:tgtEl>
                                      </p:cBhvr>
                                    </p:animEffect>
                                  </p:childTnLst>
                                </p:cTn>
                              </p:par>
                            </p:childTnLst>
                          </p:cTn>
                        </p:par>
                        <p:par>
                          <p:cTn id="42" fill="hold">
                            <p:stCondLst>
                              <p:cond delay="3500"/>
                            </p:stCondLst>
                            <p:childTnLst>
                              <p:par>
                                <p:cTn id="43" presetID="22" presetClass="entr" presetSubtype="2"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par>
                                <p:cTn id="46" presetID="53" presetClass="entr" presetSubtype="16"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4500"/>
                            </p:stCondLst>
                            <p:childTnLst>
                              <p:par>
                                <p:cTn id="56" presetID="18" presetClass="entr" presetSubtype="12" fill="hold" nodeType="after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strips(downLeft)">
                                      <p:cBhvr>
                                        <p:cTn id="58" dur="500"/>
                                        <p:tgtEl>
                                          <p:spTgt spid="65"/>
                                        </p:tgtEl>
                                      </p:cBhvr>
                                    </p:animEffect>
                                  </p:childTnLst>
                                </p:cTn>
                              </p:par>
                            </p:childTnLst>
                          </p:cTn>
                        </p:par>
                        <p:par>
                          <p:cTn id="59" fill="hold">
                            <p:stCondLst>
                              <p:cond delay="5000"/>
                            </p:stCondLst>
                            <p:childTnLst>
                              <p:par>
                                <p:cTn id="60" presetID="18" presetClass="entr" presetSubtype="12" fill="hold"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strips(downLeft)">
                                      <p:cBhvr>
                                        <p:cTn id="62" dur="500"/>
                                        <p:tgtEl>
                                          <p:spTgt spid="60"/>
                                        </p:tgtEl>
                                      </p:cBhvr>
                                    </p:animEffect>
                                  </p:childTnLst>
                                </p:cTn>
                              </p:par>
                            </p:childTnLst>
                          </p:cTn>
                        </p:par>
                        <p:par>
                          <p:cTn id="63" fill="hold">
                            <p:stCondLst>
                              <p:cond delay="5500"/>
                            </p:stCondLst>
                            <p:childTnLst>
                              <p:par>
                                <p:cTn id="64" presetID="18" presetClass="entr" presetSubtype="12"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strips(downLeft)">
                                      <p:cBhvr>
                                        <p:cTn id="66" dur="500"/>
                                        <p:tgtEl>
                                          <p:spTgt spid="55"/>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2000"/>
                                        <p:tgtEl>
                                          <p:spTgt spid="81"/>
                                        </p:tgtEl>
                                      </p:cBhvr>
                                    </p:animEffect>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wipe(left)">
                                      <p:cBhvr>
                                        <p:cTn id="74" dur="500"/>
                                        <p:tgtEl>
                                          <p:spTgt spid="3"/>
                                        </p:tgtEl>
                                      </p:cBhvr>
                                    </p:animEffect>
                                  </p:childTnLst>
                                </p:cTn>
                              </p:par>
                            </p:childTnLst>
                          </p:cTn>
                        </p:par>
                        <p:par>
                          <p:cTn id="75" fill="hold">
                            <p:stCondLst>
                              <p:cond delay="8500"/>
                            </p:stCondLst>
                            <p:childTnLst>
                              <p:par>
                                <p:cTn id="76" presetID="22" presetClass="entr" presetSubtype="2" fill="hold" grpId="0" nodeType="after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wipe(right)">
                                      <p:cBhvr>
                                        <p:cTn id="78" dur="500"/>
                                        <p:tgtEl>
                                          <p:spTgt spid="4"/>
                                        </p:tgtEl>
                                      </p:cBhvr>
                                    </p:animEffect>
                                  </p:childTnLst>
                                </p:cTn>
                              </p:par>
                            </p:childTnLst>
                          </p:cTn>
                        </p:par>
                        <p:par>
                          <p:cTn id="79" fill="hold">
                            <p:stCondLst>
                              <p:cond delay="9000"/>
                            </p:stCondLst>
                            <p:childTnLst>
                              <p:par>
                                <p:cTn id="80" presetID="22" presetClass="entr" presetSubtype="8"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left)">
                                      <p:cBhvr>
                                        <p:cTn id="82" dur="500"/>
                                        <p:tgtEl>
                                          <p:spTgt spid="8"/>
                                        </p:tgtEl>
                                      </p:cBhvr>
                                    </p:animEffect>
                                  </p:childTnLst>
                                </p:cTn>
                              </p:par>
                            </p:childTnLst>
                          </p:cTn>
                        </p:par>
                        <p:par>
                          <p:cTn id="83" fill="hold">
                            <p:stCondLst>
                              <p:cond delay="9500"/>
                            </p:stCondLst>
                            <p:childTnLst>
                              <p:par>
                                <p:cTn id="84" presetID="22" presetClass="entr" presetSubtype="2" fill="hold" grpId="0" nodeType="after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wipe(right)">
                                      <p:cBhvr>
                                        <p:cTn id="86" dur="500"/>
                                        <p:tgtEl>
                                          <p:spTgt spid="82"/>
                                        </p:tgtEl>
                                      </p:cBhvr>
                                    </p:animEffect>
                                  </p:childTnLst>
                                </p:cTn>
                              </p:par>
                            </p:childTnLst>
                          </p:cTn>
                        </p:par>
                        <p:par>
                          <p:cTn id="87" fill="hold">
                            <p:stCondLst>
                              <p:cond delay="10000"/>
                            </p:stCondLst>
                            <p:childTnLst>
                              <p:par>
                                <p:cTn id="88" presetID="22" presetClass="entr" presetSubtype="8" fill="hold" grpId="0" nodeType="after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wipe(left)">
                                      <p:cBhvr>
                                        <p:cTn id="90" dur="500"/>
                                        <p:tgtEl>
                                          <p:spTgt spid="83"/>
                                        </p:tgtEl>
                                      </p:cBhvr>
                                    </p:animEffect>
                                  </p:childTnLst>
                                </p:cTn>
                              </p:par>
                            </p:childTnLst>
                          </p:cTn>
                        </p:par>
                        <p:par>
                          <p:cTn id="91" fill="hold">
                            <p:stCondLst>
                              <p:cond delay="10500"/>
                            </p:stCondLst>
                            <p:childTnLst>
                              <p:par>
                                <p:cTn id="92" presetID="22" presetClass="entr" presetSubtype="2" fill="hold" grpId="0"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right)">
                                      <p:cBhvr>
                                        <p:cTn id="9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21" grpId="0"/>
      <p:bldP spid="23" grpId="0" animBg="1"/>
      <p:bldP spid="24" grpId="0"/>
      <p:bldP spid="81" grpId="0"/>
      <p:bldP spid="3" grpId="0" bldLvl="0" animBg="1"/>
      <p:bldP spid="4" grpId="0"/>
      <p:bldP spid="8" grpId="0" bldLvl="0" animBg="1"/>
      <p:bldP spid="82" grpId="0"/>
      <p:bldP spid="83" grpId="0" bldLvl="0" animBg="1"/>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关键技术</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2" name="Rectangle 2"/>
          <p:cNvSpPr/>
          <p:nvPr/>
        </p:nvSpPr>
        <p:spPr>
          <a:xfrm>
            <a:off x="1652834" y="1268760"/>
            <a:ext cx="5257193" cy="2736304"/>
          </a:xfrm>
          <a:prstGeom prst="rect">
            <a:avLst/>
          </a:prstGeom>
          <a:blipFill>
            <a:blip r:embed="rId2" cstate="print"/>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3" name="Rectangle 3"/>
          <p:cNvSpPr/>
          <p:nvPr/>
        </p:nvSpPr>
        <p:spPr>
          <a:xfrm>
            <a:off x="5849043" y="1484784"/>
            <a:ext cx="1996480" cy="432048"/>
          </a:xfrm>
          <a:prstGeom prst="rect">
            <a:avLst/>
          </a:prstGeom>
          <a:solidFill>
            <a:schemeClr val="accent5">
              <a:lumMod val="75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solidFill>
            </a:endParaRPr>
          </a:p>
        </p:txBody>
      </p:sp>
      <p:sp>
        <p:nvSpPr>
          <p:cNvPr id="14" name="矩形 13"/>
          <p:cNvSpPr/>
          <p:nvPr/>
        </p:nvSpPr>
        <p:spPr>
          <a:xfrm>
            <a:off x="5849044" y="1527122"/>
            <a:ext cx="1996480" cy="367030"/>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html,css</a:t>
            </a:r>
            <a:endPar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47"/>
          <p:cNvSpPr>
            <a:spLocks noChangeArrowheads="1"/>
          </p:cNvSpPr>
          <p:nvPr/>
        </p:nvSpPr>
        <p:spPr bwMode="auto">
          <a:xfrm>
            <a:off x="7969885" y="1412875"/>
            <a:ext cx="34290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anose="020B0503020204020204" pitchFamily="34" charset="-122"/>
              </a:rPr>
              <a:t>主要使用</a:t>
            </a:r>
            <a:r>
              <a:rPr lang="en-US" altLang="zh-CN" sz="1400" dirty="0" smtClean="0">
                <a:solidFill>
                  <a:schemeClr val="tx1">
                    <a:lumMod val="65000"/>
                    <a:lumOff val="35000"/>
                  </a:schemeClr>
                </a:solidFill>
                <a:sym typeface="微软雅黑" panose="020B0503020204020204" pitchFamily="34" charset="-122"/>
              </a:rPr>
              <a:t>html,css</a:t>
            </a:r>
            <a:r>
              <a:rPr lang="zh-CN" altLang="en-US" sz="1400" dirty="0" smtClean="0">
                <a:solidFill>
                  <a:schemeClr val="tx1">
                    <a:lumMod val="65000"/>
                    <a:lumOff val="35000"/>
                  </a:schemeClr>
                </a:solidFill>
                <a:sym typeface="微软雅黑" panose="020B0503020204020204" pitchFamily="34" charset="-122"/>
              </a:rPr>
              <a:t>语言来构造前端页面</a:t>
            </a:r>
            <a:r>
              <a:rPr lang="zh-CN" altLang="en-US" sz="1400" dirty="0">
                <a:solidFill>
                  <a:schemeClr val="tx1">
                    <a:lumMod val="65000"/>
                    <a:lumOff val="35000"/>
                  </a:schemeClr>
                </a:solidFill>
                <a:sym typeface="微软雅黑" panose="020B0503020204020204" pitchFamily="34" charset="-122"/>
              </a:rPr>
              <a:t>。</a:t>
            </a:r>
            <a:endParaRPr lang="zh-CN" altLang="en-US" sz="1400" dirty="0">
              <a:solidFill>
                <a:schemeClr val="tx1">
                  <a:lumMod val="65000"/>
                  <a:lumOff val="35000"/>
                </a:schemeClr>
              </a:solidFill>
              <a:sym typeface="微软雅黑" panose="020B0503020204020204" pitchFamily="34" charset="-122"/>
            </a:endParaRPr>
          </a:p>
        </p:txBody>
      </p:sp>
      <p:sp>
        <p:nvSpPr>
          <p:cNvPr id="16" name="Rectangle 3"/>
          <p:cNvSpPr/>
          <p:nvPr/>
        </p:nvSpPr>
        <p:spPr>
          <a:xfrm>
            <a:off x="5849043" y="2420888"/>
            <a:ext cx="1996480" cy="432048"/>
          </a:xfrm>
          <a:prstGeom prst="rect">
            <a:avLst/>
          </a:prstGeom>
          <a:solidFill>
            <a:schemeClr val="accent5">
              <a:lumMod val="75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solidFill>
            </a:endParaRPr>
          </a:p>
        </p:txBody>
      </p:sp>
      <p:sp>
        <p:nvSpPr>
          <p:cNvPr id="17" name="矩形 16"/>
          <p:cNvSpPr/>
          <p:nvPr/>
        </p:nvSpPr>
        <p:spPr>
          <a:xfrm>
            <a:off x="5849044" y="2463226"/>
            <a:ext cx="1996480" cy="367030"/>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MySQL</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数据库</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47"/>
          <p:cNvSpPr>
            <a:spLocks noChangeArrowheads="1"/>
          </p:cNvSpPr>
          <p:nvPr/>
        </p:nvSpPr>
        <p:spPr bwMode="auto">
          <a:xfrm>
            <a:off x="7969885" y="2348865"/>
            <a:ext cx="3601720" cy="86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dirty="0" smtClean="0">
                <a:solidFill>
                  <a:schemeClr val="tx1">
                    <a:lumMod val="65000"/>
                    <a:lumOff val="35000"/>
                  </a:schemeClr>
                </a:solidFill>
                <a:sym typeface="微软雅黑" panose="020B0503020204020204" pitchFamily="34" charset="-122"/>
              </a:rPr>
              <a:t>能够使用很多常见的SQL语句，能够移植到多种系统上，安装简单方便，小巧灵活，有较高的处理数据效率</a:t>
            </a:r>
            <a:r>
              <a:rPr lang="zh-CN" altLang="en-US" sz="1400" dirty="0" smtClean="0">
                <a:solidFill>
                  <a:schemeClr val="tx1">
                    <a:lumMod val="65000"/>
                    <a:lumOff val="35000"/>
                  </a:schemeClr>
                </a:solidFill>
                <a:sym typeface="微软雅黑" panose="020B0503020204020204" pitchFamily="34" charset="-122"/>
              </a:rPr>
              <a:t>。</a:t>
            </a:r>
            <a:endParaRPr lang="zh-CN" altLang="en-US" sz="1400" dirty="0" smtClean="0">
              <a:solidFill>
                <a:schemeClr val="tx1">
                  <a:lumMod val="65000"/>
                  <a:lumOff val="35000"/>
                </a:schemeClr>
              </a:solidFill>
              <a:sym typeface="微软雅黑" panose="020B0503020204020204" pitchFamily="34" charset="-122"/>
            </a:endParaRPr>
          </a:p>
        </p:txBody>
      </p:sp>
      <p:sp>
        <p:nvSpPr>
          <p:cNvPr id="23" name="Rectangle 3"/>
          <p:cNvSpPr/>
          <p:nvPr/>
        </p:nvSpPr>
        <p:spPr>
          <a:xfrm>
            <a:off x="5829299" y="3356992"/>
            <a:ext cx="1996480" cy="432048"/>
          </a:xfrm>
          <a:prstGeom prst="rect">
            <a:avLst/>
          </a:prstGeom>
          <a:solidFill>
            <a:schemeClr val="accent5">
              <a:lumMod val="75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solidFill>
            </a:endParaRPr>
          </a:p>
        </p:txBody>
      </p:sp>
      <p:sp>
        <p:nvSpPr>
          <p:cNvPr id="24" name="矩形 23"/>
          <p:cNvSpPr/>
          <p:nvPr/>
        </p:nvSpPr>
        <p:spPr>
          <a:xfrm>
            <a:off x="5809555" y="3399330"/>
            <a:ext cx="1996480" cy="367030"/>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Spring</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框架</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47"/>
          <p:cNvSpPr>
            <a:spLocks noChangeArrowheads="1"/>
          </p:cNvSpPr>
          <p:nvPr/>
        </p:nvSpPr>
        <p:spPr bwMode="auto">
          <a:xfrm>
            <a:off x="7969885" y="3284855"/>
            <a:ext cx="3429000" cy="86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anose="020B0503020204020204" pitchFamily="34" charset="-122"/>
              </a:rPr>
              <a:t>解决的是业务逻辑层和其他各层的松耦合问题，因此它将面向接口的编程思想贯穿整个系统应用。</a:t>
            </a:r>
            <a:endParaRPr lang="en-US" altLang="zh-CN" sz="1400" dirty="0">
              <a:solidFill>
                <a:schemeClr val="tx1">
                  <a:lumMod val="65000"/>
                  <a:lumOff val="35000"/>
                </a:schemeClr>
              </a:solidFill>
              <a:sym typeface="微软雅黑" panose="020B0503020204020204" pitchFamily="34" charset="-122"/>
            </a:endParaRPr>
          </a:p>
        </p:txBody>
      </p:sp>
      <p:sp>
        <p:nvSpPr>
          <p:cNvPr id="26" name="Freeform 12"/>
          <p:cNvSpPr/>
          <p:nvPr/>
        </p:nvSpPr>
        <p:spPr bwMode="auto">
          <a:xfrm>
            <a:off x="1608509" y="4312766"/>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27" name="Freeform 12"/>
          <p:cNvSpPr/>
          <p:nvPr/>
        </p:nvSpPr>
        <p:spPr bwMode="auto">
          <a:xfrm flipH="1" flipV="1">
            <a:off x="10202043" y="522920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28" name="TextBox 27"/>
          <p:cNvSpPr txBox="1"/>
          <p:nvPr/>
        </p:nvSpPr>
        <p:spPr>
          <a:xfrm>
            <a:off x="1968549" y="4626967"/>
            <a:ext cx="8545239" cy="650240"/>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基于Spring的多人设计烟花平台应该具有操作简捷，数据安全，用户交互感好，入手快，能从中得到灵感等优点，它需要有用户信息管理功能、用户验证功能、发布功能快捷设计功能。</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14" presetClass="entr" presetSubtype="1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400"/>
                                        <p:tgtEl>
                                          <p:spTgt spid="14"/>
                                        </p:tgtEl>
                                      </p:cBhvr>
                                    </p:animEffect>
                                  </p:childTnLst>
                                </p:cTn>
                              </p:par>
                              <p:par>
                                <p:cTn id="16" presetID="14" presetClass="entr" presetSubtype="10" fill="hold" grpId="0"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400"/>
                                        <p:tgtEl>
                                          <p:spTgt spid="15"/>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400"/>
                                        <p:tgtEl>
                                          <p:spTgt spid="17"/>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400"/>
                                        <p:tgtEl>
                                          <p:spTgt spid="21"/>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right)">
                                      <p:cBhvr>
                                        <p:cTn id="32" dur="500"/>
                                        <p:tgtEl>
                                          <p:spTgt spid="23"/>
                                        </p:tgtEl>
                                      </p:cBhvr>
                                    </p:animEffect>
                                  </p:childTnLst>
                                </p:cTn>
                              </p:par>
                              <p:par>
                                <p:cTn id="33" presetID="14" presetClass="entr" presetSubtype="10"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400"/>
                                        <p:tgtEl>
                                          <p:spTgt spid="24"/>
                                        </p:tgtEl>
                                      </p:cBhvr>
                                    </p:animEffect>
                                  </p:childTnLst>
                                </p:cTn>
                              </p:par>
                              <p:par>
                                <p:cTn id="36" presetID="14" presetClass="entr" presetSubtype="10" fill="hold" grpId="0" nodeType="withEffect">
                                  <p:stCondLst>
                                    <p:cond delay="500"/>
                                  </p:stCondLst>
                                  <p:childTnLst>
                                    <p:set>
                                      <p:cBhvr>
                                        <p:cTn id="37" dur="1" fill="hold">
                                          <p:stCondLst>
                                            <p:cond delay="0"/>
                                          </p:stCondLst>
                                        </p:cTn>
                                        <p:tgtEl>
                                          <p:spTgt spid="25"/>
                                        </p:tgtEl>
                                        <p:attrNameLst>
                                          <p:attrName>style.visibility</p:attrName>
                                        </p:attrNameLst>
                                      </p:cBhvr>
                                      <p:to>
                                        <p:strVal val="visible"/>
                                      </p:to>
                                    </p:set>
                                    <p:animEffect transition="in" filter="randombar(horizontal)">
                                      <p:cBhvr>
                                        <p:cTn id="38" dur="400"/>
                                        <p:tgtEl>
                                          <p:spTgt spid="25"/>
                                        </p:tgtEl>
                                      </p:cBhvr>
                                    </p:animEffec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3.56836E-6 -3.7037E-7 L 0.36686 0.15278 " pathEditMode="relative" rAng="0" ptsTypes="AA">
                                      <p:cBhvr>
                                        <p:cTn id="43" dur="500" spd="-99900" fill="hold"/>
                                        <p:tgtEl>
                                          <p:spTgt spid="26"/>
                                        </p:tgtEl>
                                        <p:attrNameLst>
                                          <p:attrName>ppt_x</p:attrName>
                                          <p:attrName>ppt_y</p:attrName>
                                        </p:attrNameLst>
                                      </p:cBhvr>
                                      <p:rCtr x="18343" y="7639"/>
                                    </p:animMotion>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35" presetClass="path" presetSubtype="0" accel="50000" decel="50000" fill="hold" grpId="1" nodeType="withEffect">
                                  <p:stCondLst>
                                    <p:cond delay="0"/>
                                  </p:stCondLst>
                                  <p:childTnLst>
                                    <p:animMotion origin="layout" path="M 7.85742E-7 -3.33333E-6 L -0.39495 -0.11018 " pathEditMode="relative" rAng="0" ptsTypes="AA">
                                      <p:cBhvr>
                                        <p:cTn id="47" dur="500" spd="-99900" fill="hold"/>
                                        <p:tgtEl>
                                          <p:spTgt spid="27"/>
                                        </p:tgtEl>
                                        <p:attrNameLst>
                                          <p:attrName>ppt_x</p:attrName>
                                          <p:attrName>ppt_y</p:attrName>
                                        </p:attrNameLst>
                                      </p:cBhvr>
                                      <p:rCtr x="-19748" y="-5509"/>
                                    </p:animMotion>
                                  </p:childTnLst>
                                </p:cTn>
                              </p:par>
                            </p:childTnLst>
                          </p:cTn>
                        </p:par>
                        <p:par>
                          <p:cTn id="48" fill="hold">
                            <p:stCondLst>
                              <p:cond delay="2000"/>
                            </p:stCondLst>
                            <p:childTnLst>
                              <p:par>
                                <p:cTn id="49" presetID="18" presetClass="entr" presetSubtype="3"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strips(upRight)">
                                      <p:cBhvr>
                                        <p:cTn id="51" dur="500"/>
                                        <p:tgtEl>
                                          <p:spTgt spid="28"/>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17" grpId="0"/>
      <p:bldP spid="21" grpId="0"/>
      <p:bldP spid="23" grpId="0" animBg="1"/>
      <p:bldP spid="24" grpId="0"/>
      <p:bldP spid="25" grpId="0"/>
      <p:bldP spid="26" grpId="0" animBg="1"/>
      <p:bldP spid="26" grpId="1" animBg="1"/>
      <p:bldP spid="27" grpId="0" animBg="1"/>
      <p:bldP spid="27" grpId="1" animBg="1"/>
      <p:bldP spid="28" grpId="0"/>
      <p:bldP spid="3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3210</Words>
  <Application>WPS 演示</Application>
  <PresentationFormat>自定义</PresentationFormat>
  <Paragraphs>238</Paragraphs>
  <Slides>21</Slides>
  <Notes>41</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21</vt:i4>
      </vt:variant>
    </vt:vector>
  </HeadingPairs>
  <TitlesOfParts>
    <vt:vector size="60" baseType="lpstr">
      <vt:lpstr>Arial</vt:lpstr>
      <vt:lpstr>宋体</vt:lpstr>
      <vt:lpstr>Wingdings</vt:lpstr>
      <vt:lpstr>微软雅黑</vt:lpstr>
      <vt:lpstr>Times New Roman</vt:lpstr>
      <vt:lpstr>仿宋_GB2312</vt:lpstr>
      <vt:lpstr>Calibri</vt:lpstr>
      <vt:lpstr>Impact MT Std</vt:lpstr>
      <vt:lpstr>Calibri</vt:lpstr>
      <vt:lpstr>UKIJ Qolyazma</vt:lpstr>
      <vt:lpstr>Agency FB</vt:lpstr>
      <vt:lpstr>Arial Rounded MT Bold</vt:lpstr>
      <vt:lpstr>Arial Unicode MS</vt:lpstr>
      <vt:lpstr>Gill Sans</vt:lpstr>
      <vt:lpstr>Lato Light</vt:lpstr>
      <vt:lpstr>Bebas Neue</vt:lpstr>
      <vt:lpstr>Open Sans Condensed Light</vt:lpstr>
      <vt:lpstr>Open Sans</vt:lpstr>
      <vt:lpstr>华文黑体</vt:lpstr>
      <vt:lpstr>方正兰亭黑_GBK</vt:lpstr>
      <vt:lpstr>Source Sans Pro Light</vt:lpstr>
      <vt:lpstr>Roboto</vt:lpstr>
      <vt:lpstr>方正兰亭黑简体</vt:lpstr>
      <vt:lpstr>LilyUPC</vt:lpstr>
      <vt:lpstr>Meiryo</vt:lpstr>
      <vt:lpstr>Arial Narrow</vt:lpstr>
      <vt:lpstr>仿宋</vt:lpstr>
      <vt:lpstr>Segoe Print</vt:lpstr>
      <vt:lpstr>Gill Sans MT</vt:lpstr>
      <vt:lpstr>黑体</vt:lpstr>
      <vt:lpstr>Wide Latin</vt:lpstr>
      <vt:lpstr>Microsoft Sans Serif</vt:lpstr>
      <vt:lpstr>Yu Gothic UI</vt:lpstr>
      <vt:lpstr>Calibri Light</vt:lpstr>
      <vt:lpstr>华文仿宋</vt:lpstr>
      <vt:lpstr>华文彩云</vt:lpstr>
      <vt:lpstr>华文楷体</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是不是傻</cp:lastModifiedBy>
  <cp:revision>166</cp:revision>
  <dcterms:created xsi:type="dcterms:W3CDTF">2015-12-03T10:50:00Z</dcterms:created>
  <dcterms:modified xsi:type="dcterms:W3CDTF">2018-05-04T08:46:35Z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